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341" r:id="rId3"/>
    <p:sldId id="380" r:id="rId4"/>
    <p:sldId id="318" r:id="rId5"/>
    <p:sldId id="381" r:id="rId6"/>
    <p:sldId id="382" r:id="rId7"/>
    <p:sldId id="360" r:id="rId8"/>
    <p:sldId id="384" r:id="rId9"/>
    <p:sldId id="393" r:id="rId10"/>
    <p:sldId id="385" r:id="rId11"/>
    <p:sldId id="364" r:id="rId12"/>
    <p:sldId id="356" r:id="rId13"/>
    <p:sldId id="358" r:id="rId14"/>
    <p:sldId id="365" r:id="rId15"/>
    <p:sldId id="367" r:id="rId16"/>
    <p:sldId id="342" r:id="rId17"/>
    <p:sldId id="359" r:id="rId18"/>
    <p:sldId id="344" r:id="rId19"/>
    <p:sldId id="348" r:id="rId20"/>
    <p:sldId id="370" r:id="rId21"/>
    <p:sldId id="368" r:id="rId22"/>
    <p:sldId id="350" r:id="rId23"/>
    <p:sldId id="371" r:id="rId24"/>
    <p:sldId id="388" r:id="rId25"/>
    <p:sldId id="372" r:id="rId26"/>
    <p:sldId id="373" r:id="rId27"/>
    <p:sldId id="390" r:id="rId28"/>
    <p:sldId id="394" r:id="rId29"/>
    <p:sldId id="379" r:id="rId30"/>
    <p:sldId id="391" r:id="rId31"/>
    <p:sldId id="378" r:id="rId32"/>
    <p:sldId id="277" r:id="rId33"/>
  </p:sldIdLst>
  <p:sldSz cx="9144000" cy="6858000" type="screen4x3"/>
  <p:notesSz cx="6761163" cy="994251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ECFF"/>
    <a:srgbClr val="CFF8FD"/>
    <a:srgbClr val="33CCCC"/>
    <a:srgbClr val="6AF7FE"/>
    <a:srgbClr val="190DB3"/>
    <a:srgbClr val="7D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95FBE-22C7-45D8-98B0-305EBDB5E160}" type="doc">
      <dgm:prSet loTypeId="urn:microsoft.com/office/officeart/2005/8/layout/pyramid2" loCatId="pyramid" qsTypeId="urn:microsoft.com/office/officeart/2005/8/quickstyle/simple1#35" qsCatId="simple" csTypeId="urn:microsoft.com/office/officeart/2005/8/colors/accent1_2#42" csCatId="accent1" phldr="1"/>
      <dgm:spPr/>
      <dgm:t>
        <a:bodyPr/>
        <a:lstStyle/>
        <a:p>
          <a:endParaRPr lang="ru-RU"/>
        </a:p>
      </dgm:t>
    </dgm:pt>
    <dgm:pt modelId="{9A78C1CE-553E-4F36-90EA-7D1B60D520A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Изучение, анализ и систематизация существующего нормативно-правового, теоретико-методологического и организационно-методического обеспечения деятельности ДОО в условиях введения ФГОС</a:t>
          </a:r>
          <a:endParaRPr lang="ru-RU" sz="1700" b="1" dirty="0">
            <a:solidFill>
              <a:srgbClr val="002060"/>
            </a:solidFill>
          </a:endParaRPr>
        </a:p>
      </dgm:t>
    </dgm:pt>
    <dgm:pt modelId="{B2ED3E82-FEC9-47FC-80A0-7020BBFFFF59}" type="parTrans" cxnId="{DFDD16AE-EC21-4450-8217-80C47A423B5B}">
      <dgm:prSet/>
      <dgm:spPr/>
      <dgm:t>
        <a:bodyPr/>
        <a:lstStyle/>
        <a:p>
          <a:endParaRPr lang="ru-RU"/>
        </a:p>
      </dgm:t>
    </dgm:pt>
    <dgm:pt modelId="{D7AD3E75-F43C-426F-B3B1-DBAFF568F9B4}" type="sibTrans" cxnId="{DFDD16AE-EC21-4450-8217-80C47A423B5B}">
      <dgm:prSet/>
      <dgm:spPr/>
      <dgm:t>
        <a:bodyPr/>
        <a:lstStyle/>
        <a:p>
          <a:endParaRPr lang="ru-RU"/>
        </a:p>
      </dgm:t>
    </dgm:pt>
    <dgm:pt modelId="{49C4B5C6-AE45-4AF0-8A1C-553DAC7A89E0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Разработка и реализация организационно-методического сопровождения </a:t>
          </a:r>
          <a:r>
            <a:rPr lang="ru-RU" sz="1700" b="1" i="1" dirty="0" smtClean="0">
              <a:solidFill>
                <a:srgbClr val="002060"/>
              </a:solidFill>
            </a:rPr>
            <a:t>системы условий</a:t>
          </a:r>
          <a:r>
            <a:rPr lang="ru-RU" sz="1700" b="1" dirty="0" smtClean="0">
              <a:solidFill>
                <a:srgbClr val="002060"/>
              </a:solidFill>
            </a:rPr>
            <a:t> образовательной деятельности ДОО в рамках введения ФГОС</a:t>
          </a:r>
          <a:endParaRPr lang="ru-RU" sz="1700" b="1" dirty="0">
            <a:solidFill>
              <a:srgbClr val="002060"/>
            </a:solidFill>
          </a:endParaRPr>
        </a:p>
      </dgm:t>
    </dgm:pt>
    <dgm:pt modelId="{FED30A40-CB37-44C9-80BF-25C12708E858}" type="sibTrans" cxnId="{EF432A96-7723-42F3-8E83-A030F4CE45D8}">
      <dgm:prSet/>
      <dgm:spPr/>
      <dgm:t>
        <a:bodyPr/>
        <a:lstStyle/>
        <a:p>
          <a:endParaRPr lang="ru-RU"/>
        </a:p>
      </dgm:t>
    </dgm:pt>
    <dgm:pt modelId="{235B96BE-33AE-4EDF-B0FA-48F76A7A7FAF}" type="parTrans" cxnId="{EF432A96-7723-42F3-8E83-A030F4CE45D8}">
      <dgm:prSet/>
      <dgm:spPr/>
      <dgm:t>
        <a:bodyPr/>
        <a:lstStyle/>
        <a:p>
          <a:endParaRPr lang="ru-RU"/>
        </a:p>
      </dgm:t>
    </dgm:pt>
    <dgm:pt modelId="{B0BAC805-A6D5-43BF-ACF6-ED680954E481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Повышение доли педагогических и руководящих работников дошкольных образовательных организаций, прошедших в течение последних трех лет повышение квалификации или профессиональную переподготовку, в общей численности педагогических и руководящих работников ДОО, до 100% к 2016 году</a:t>
          </a:r>
          <a:endParaRPr lang="ru-RU" sz="1700" b="1" dirty="0">
            <a:solidFill>
              <a:srgbClr val="002060"/>
            </a:solidFill>
          </a:endParaRPr>
        </a:p>
      </dgm:t>
    </dgm:pt>
    <dgm:pt modelId="{1EA69D14-74C3-4C3F-9232-E7B85CCDC73C}" type="parTrans" cxnId="{03032E37-F23A-493F-B2B7-73683F9F4221}">
      <dgm:prSet/>
      <dgm:spPr/>
      <dgm:t>
        <a:bodyPr/>
        <a:lstStyle/>
        <a:p>
          <a:endParaRPr lang="ru-RU"/>
        </a:p>
      </dgm:t>
    </dgm:pt>
    <dgm:pt modelId="{170583FC-95F0-40FA-B44E-EA7C4713EDF5}" type="sibTrans" cxnId="{03032E37-F23A-493F-B2B7-73683F9F4221}">
      <dgm:prSet/>
      <dgm:spPr/>
      <dgm:t>
        <a:bodyPr/>
        <a:lstStyle/>
        <a:p>
          <a:endParaRPr lang="ru-RU"/>
        </a:p>
      </dgm:t>
    </dgm:pt>
    <dgm:pt modelId="{A91318F2-CE5A-4FCA-8658-A160E0C1EA23}" type="pres">
      <dgm:prSet presAssocID="{FD895FBE-22C7-45D8-98B0-305EBDB5E1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D38C8FD-68E7-434C-9A8A-530E77564CB6}" type="pres">
      <dgm:prSet presAssocID="{FD895FBE-22C7-45D8-98B0-305EBDB5E160}" presName="pyramid" presStyleLbl="node1" presStyleIdx="0" presStyleCnt="1" custLinFactNeighborX="-24083" custLinFactNeighborY="-1333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D8951A5-4133-44BC-A9F5-7C20FEC3CA48}" type="pres">
      <dgm:prSet presAssocID="{FD895FBE-22C7-45D8-98B0-305EBDB5E160}" presName="theList" presStyleCnt="0"/>
      <dgm:spPr/>
    </dgm:pt>
    <dgm:pt modelId="{F02A4EFC-6EB4-4F75-A458-5248783F87A0}" type="pres">
      <dgm:prSet presAssocID="{9A78C1CE-553E-4F36-90EA-7D1B60D520A8}" presName="aNode" presStyleLbl="fgAcc1" presStyleIdx="0" presStyleCnt="3" custScaleX="185564" custScaleY="1168152" custLinFactY="-83161" custLinFactNeighborX="85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9DEB0-B82E-45D1-8429-F5AEB8A73608}" type="pres">
      <dgm:prSet presAssocID="{9A78C1CE-553E-4F36-90EA-7D1B60D520A8}" presName="aSpace" presStyleCnt="0"/>
      <dgm:spPr/>
    </dgm:pt>
    <dgm:pt modelId="{B644B3AA-0A76-49C3-AC2A-632B814D47CF}" type="pres">
      <dgm:prSet presAssocID="{49C4B5C6-AE45-4AF0-8A1C-553DAC7A89E0}" presName="aNode" presStyleLbl="fgAcc1" presStyleIdx="1" presStyleCnt="3" custScaleX="186204" custScaleY="897048" custLinFactY="212533" custLinFactNeighborX="1881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9C90F-F216-4C06-B040-182867025D59}" type="pres">
      <dgm:prSet presAssocID="{49C4B5C6-AE45-4AF0-8A1C-553DAC7A89E0}" presName="aSpace" presStyleCnt="0"/>
      <dgm:spPr/>
    </dgm:pt>
    <dgm:pt modelId="{603A4EFB-8DC0-4890-8424-30AA0C66AAA6}" type="pres">
      <dgm:prSet presAssocID="{B0BAC805-A6D5-43BF-ACF6-ED680954E481}" presName="aNode" presStyleLbl="fgAcc1" presStyleIdx="2" presStyleCnt="3" custScaleX="184586" custScaleY="1983034" custLinFactY="307539" custLinFactNeighborX="908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4ECED-4D24-440F-A285-6A3987D179E8}" type="pres">
      <dgm:prSet presAssocID="{B0BAC805-A6D5-43BF-ACF6-ED680954E481}" presName="aSpace" presStyleCnt="0"/>
      <dgm:spPr/>
    </dgm:pt>
  </dgm:ptLst>
  <dgm:cxnLst>
    <dgm:cxn modelId="{DFDD16AE-EC21-4450-8217-80C47A423B5B}" srcId="{FD895FBE-22C7-45D8-98B0-305EBDB5E160}" destId="{9A78C1CE-553E-4F36-90EA-7D1B60D520A8}" srcOrd="0" destOrd="0" parTransId="{B2ED3E82-FEC9-47FC-80A0-7020BBFFFF59}" sibTransId="{D7AD3E75-F43C-426F-B3B1-DBAFF568F9B4}"/>
    <dgm:cxn modelId="{F996543C-F4C7-4D7C-BFC6-65104D9CDBE3}" type="presOf" srcId="{B0BAC805-A6D5-43BF-ACF6-ED680954E481}" destId="{603A4EFB-8DC0-4890-8424-30AA0C66AAA6}" srcOrd="0" destOrd="0" presId="urn:microsoft.com/office/officeart/2005/8/layout/pyramid2"/>
    <dgm:cxn modelId="{EF432A96-7723-42F3-8E83-A030F4CE45D8}" srcId="{FD895FBE-22C7-45D8-98B0-305EBDB5E160}" destId="{49C4B5C6-AE45-4AF0-8A1C-553DAC7A89E0}" srcOrd="1" destOrd="0" parTransId="{235B96BE-33AE-4EDF-B0FA-48F76A7A7FAF}" sibTransId="{FED30A40-CB37-44C9-80BF-25C12708E858}"/>
    <dgm:cxn modelId="{9149C7F9-BDB8-4873-82E7-6712703E6506}" type="presOf" srcId="{9A78C1CE-553E-4F36-90EA-7D1B60D520A8}" destId="{F02A4EFC-6EB4-4F75-A458-5248783F87A0}" srcOrd="0" destOrd="0" presId="urn:microsoft.com/office/officeart/2005/8/layout/pyramid2"/>
    <dgm:cxn modelId="{184DBA3E-98CA-461E-864E-AD729260CF56}" type="presOf" srcId="{49C4B5C6-AE45-4AF0-8A1C-553DAC7A89E0}" destId="{B644B3AA-0A76-49C3-AC2A-632B814D47CF}" srcOrd="0" destOrd="0" presId="urn:microsoft.com/office/officeart/2005/8/layout/pyramid2"/>
    <dgm:cxn modelId="{03032E37-F23A-493F-B2B7-73683F9F4221}" srcId="{FD895FBE-22C7-45D8-98B0-305EBDB5E160}" destId="{B0BAC805-A6D5-43BF-ACF6-ED680954E481}" srcOrd="2" destOrd="0" parTransId="{1EA69D14-74C3-4C3F-9232-E7B85CCDC73C}" sibTransId="{170583FC-95F0-40FA-B44E-EA7C4713EDF5}"/>
    <dgm:cxn modelId="{0B07A833-EBAF-40E2-8E52-218E9E7CDAE8}" type="presOf" srcId="{FD895FBE-22C7-45D8-98B0-305EBDB5E160}" destId="{A91318F2-CE5A-4FCA-8658-A160E0C1EA23}" srcOrd="0" destOrd="0" presId="urn:microsoft.com/office/officeart/2005/8/layout/pyramid2"/>
    <dgm:cxn modelId="{0C63AC03-E67F-4CBA-9300-BED69DFEE5FD}" type="presParOf" srcId="{A91318F2-CE5A-4FCA-8658-A160E0C1EA23}" destId="{5D38C8FD-68E7-434C-9A8A-530E77564CB6}" srcOrd="0" destOrd="0" presId="urn:microsoft.com/office/officeart/2005/8/layout/pyramid2"/>
    <dgm:cxn modelId="{B85D00A7-FD73-4865-9236-9444CEED7F77}" type="presParOf" srcId="{A91318F2-CE5A-4FCA-8658-A160E0C1EA23}" destId="{3D8951A5-4133-44BC-A9F5-7C20FEC3CA48}" srcOrd="1" destOrd="0" presId="urn:microsoft.com/office/officeart/2005/8/layout/pyramid2"/>
    <dgm:cxn modelId="{8647928F-E1E9-43C0-B6A0-3B5F74C4BB7B}" type="presParOf" srcId="{3D8951A5-4133-44BC-A9F5-7C20FEC3CA48}" destId="{F02A4EFC-6EB4-4F75-A458-5248783F87A0}" srcOrd="0" destOrd="0" presId="urn:microsoft.com/office/officeart/2005/8/layout/pyramid2"/>
    <dgm:cxn modelId="{30A02C9E-1B29-4DFD-AB1B-CCD294048196}" type="presParOf" srcId="{3D8951A5-4133-44BC-A9F5-7C20FEC3CA48}" destId="{4AA9DEB0-B82E-45D1-8429-F5AEB8A73608}" srcOrd="1" destOrd="0" presId="urn:microsoft.com/office/officeart/2005/8/layout/pyramid2"/>
    <dgm:cxn modelId="{A72B9717-DC5A-48E8-A84B-E08A2CD9B255}" type="presParOf" srcId="{3D8951A5-4133-44BC-A9F5-7C20FEC3CA48}" destId="{B644B3AA-0A76-49C3-AC2A-632B814D47CF}" srcOrd="2" destOrd="0" presId="urn:microsoft.com/office/officeart/2005/8/layout/pyramid2"/>
    <dgm:cxn modelId="{BE623618-4529-44BB-83D6-0346C840286A}" type="presParOf" srcId="{3D8951A5-4133-44BC-A9F5-7C20FEC3CA48}" destId="{8A79C90F-F216-4C06-B040-182867025D59}" srcOrd="3" destOrd="0" presId="urn:microsoft.com/office/officeart/2005/8/layout/pyramid2"/>
    <dgm:cxn modelId="{10E3C78B-D31B-4091-9917-67845890A28C}" type="presParOf" srcId="{3D8951A5-4133-44BC-A9F5-7C20FEC3CA48}" destId="{603A4EFB-8DC0-4890-8424-30AA0C66AAA6}" srcOrd="4" destOrd="0" presId="urn:microsoft.com/office/officeart/2005/8/layout/pyramid2"/>
    <dgm:cxn modelId="{40049A73-5C54-4F01-B1AA-55C18B931776}" type="presParOf" srcId="{3D8951A5-4133-44BC-A9F5-7C20FEC3CA48}" destId="{5024ECED-4D24-440F-A285-6A3987D179E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0ADD941-038D-4AD0-A87E-08486E1CFBC7}" type="datetimeFigureOut">
              <a:rPr lang="ru-RU"/>
              <a:pPr>
                <a:defRPr/>
              </a:pPr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4" tIns="46182" rIns="92364" bIns="4618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2364" tIns="46182" rIns="92364" bIns="4618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30525" cy="498475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2450"/>
            <a:ext cx="2930525" cy="498475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01E93A-69F9-4063-AF34-E98C1F3FF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75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39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EF3EEB-2859-495D-AA61-58FBB9FE2703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48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7267" name="Номер слайда 3"/>
          <p:cNvSpPr txBox="1">
            <a:spLocks noGrp="1"/>
          </p:cNvSpPr>
          <p:nvPr/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/>
            <a:fld id="{A6CA93EE-F131-4AD8-BD4A-BC95046974C5}" type="slidenum">
              <a:rPr lang="ru-RU" sz="1200"/>
              <a:pPr algn="r"/>
              <a:t>17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01057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9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62567-F621-469A-AA71-0BEF8EFB0E5E}" type="slidenum">
              <a:rPr lang="ru-RU" smtClean="0">
                <a:cs typeface="Arial" charset="0"/>
              </a:rPr>
              <a:pPr/>
              <a:t>18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1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3BB5D-3A83-4D64-900F-51C8D9E30FEB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91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5396" name="Номер слайда 3"/>
          <p:cNvSpPr txBox="1">
            <a:spLocks noGrp="1"/>
          </p:cNvSpPr>
          <p:nvPr/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/>
            <a:fld id="{2E34CB7E-5943-4E0B-86EA-3D9BEC31C5BF}" type="slidenum">
              <a:rPr lang="ru-RU" sz="1200"/>
              <a:pPr algn="r"/>
              <a:t>20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244254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2324" name="Номер слайда 3"/>
          <p:cNvSpPr txBox="1">
            <a:spLocks noGrp="1"/>
          </p:cNvSpPr>
          <p:nvPr/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/>
            <a:fld id="{EDCC3A61-F37B-4574-A62A-BC3A568D0E6E}" type="slidenum">
              <a:rPr lang="ru-RU" sz="1200"/>
              <a:pPr algn="r"/>
              <a:t>21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464125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9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C21CBB-0853-4829-A0FD-C2D6427E00A4}" type="slidenum">
              <a:rPr lang="ru-RU" smtClean="0">
                <a:cs typeface="Arial" charset="0"/>
              </a:rPr>
              <a:pPr/>
              <a:t>32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8126-F9B1-4FE3-AE28-7D69746EF8CC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3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80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3B621-C793-4982-BF4C-0765C0751B31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7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988" name="Номер слайда 3"/>
          <p:cNvSpPr txBox="1">
            <a:spLocks noGrp="1"/>
          </p:cNvSpPr>
          <p:nvPr/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/>
            <a:fld id="{BFEF0BEC-2EB8-43D6-9825-40CC6E55D4B7}" type="slidenum">
              <a:rPr lang="ru-RU" sz="1200"/>
              <a:pPr algn="r"/>
              <a:t>11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5762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1123" name="Номер слайда 3"/>
          <p:cNvSpPr txBox="1">
            <a:spLocks noGrp="1"/>
          </p:cNvSpPr>
          <p:nvPr/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/>
            <a:fld id="{1A08573D-A9D8-46E0-9B81-F1C22414B825}" type="slidenum">
              <a:rPr lang="ru-RU" sz="1200"/>
              <a:pPr algn="r"/>
              <a:t>12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97289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3171" name="Номер слайда 3"/>
          <p:cNvSpPr txBox="1">
            <a:spLocks noGrp="1"/>
          </p:cNvSpPr>
          <p:nvPr/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/>
            <a:fld id="{AC7B08EA-6554-4CFD-9356-B3F5240EE2C4}" type="slidenum">
              <a:rPr lang="ru-RU" sz="1200"/>
              <a:pPr algn="r"/>
              <a:t>13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781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7863" y="4722813"/>
            <a:ext cx="5407025" cy="4473575"/>
          </a:xfrm>
          <a:noFill/>
        </p:spPr>
        <p:txBody>
          <a:bodyPr wrap="square" lIns="90830" tIns="45415" rIns="90830" bIns="45415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2084" name="Номер слайда 3"/>
          <p:cNvSpPr txBox="1">
            <a:spLocks noGrp="1"/>
          </p:cNvSpPr>
          <p:nvPr/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0" tIns="45415" rIns="90830" bIns="45415" anchor="b"/>
          <a:lstStyle/>
          <a:p>
            <a:pPr algn="r" defTabSz="923925"/>
            <a:fld id="{20A80217-6751-4E64-8C4E-508A20940EA7}" type="slidenum">
              <a:rPr lang="ru-RU" sz="1200" b="0">
                <a:latin typeface="Calibri" pitchFamily="34" charset="0"/>
              </a:rPr>
              <a:pPr algn="r" defTabSz="923925"/>
              <a:t>14</a:t>
            </a:fld>
            <a:endParaRPr lang="ru-RU" sz="12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7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7863" y="4722813"/>
            <a:ext cx="5407025" cy="4473575"/>
          </a:xfrm>
          <a:noFill/>
        </p:spPr>
        <p:txBody>
          <a:bodyPr wrap="square" lIns="90830" tIns="45415" rIns="90830" bIns="45415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6180" name="Номер слайда 3"/>
          <p:cNvSpPr txBox="1">
            <a:spLocks noGrp="1"/>
          </p:cNvSpPr>
          <p:nvPr/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0" tIns="45415" rIns="90830" bIns="45415" anchor="b"/>
          <a:lstStyle/>
          <a:p>
            <a:pPr algn="r" defTabSz="923925"/>
            <a:fld id="{3E5C44AA-4625-4CF6-8337-E14D3E8CF84C}" type="slidenum">
              <a:rPr lang="ru-RU" sz="1200" b="0">
                <a:latin typeface="Calibri" pitchFamily="34" charset="0"/>
              </a:rPr>
              <a:pPr algn="r" defTabSz="923925"/>
              <a:t>15</a:t>
            </a:fld>
            <a:endParaRPr lang="ru-RU" sz="12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9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52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CCF154-F246-4B49-B66B-EEA2F7FE76EF}" type="slidenum">
              <a:rPr lang="ru-RU" smtClean="0">
                <a:cs typeface="Arial" charset="0"/>
              </a:rPr>
              <a:pPr/>
              <a:t>16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5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168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96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7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8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9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0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1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2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3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4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5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6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7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8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9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0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1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2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3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4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5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6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7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8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9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20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21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169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70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1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2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3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4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5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6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7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8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9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0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1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2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3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4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5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6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7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8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9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0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1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2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3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4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5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114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42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43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44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45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46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47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48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49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0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1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2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3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4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5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6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7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8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9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0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1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2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3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4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5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6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7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11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1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4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4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grpSp>
          <p:nvGrpSpPr>
            <p:cNvPr id="8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60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88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9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1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2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3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4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5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6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7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8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9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0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1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2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3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4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5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6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7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8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9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0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1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2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61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62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3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4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6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7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8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9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0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1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2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3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5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6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7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8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9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0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1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2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3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4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5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6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7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9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4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16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57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8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9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1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54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18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51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2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3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19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48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0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0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2"/>
                <a:chOff x="5" y="119"/>
                <a:chExt cx="5763" cy="272"/>
              </a:xfrm>
            </p:grpSpPr>
            <p:sp>
              <p:nvSpPr>
                <p:cNvPr id="45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6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7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1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42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3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2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9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0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1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23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5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aphicFrame>
        <p:nvGraphicFramePr>
          <p:cNvPr id="222" name="Object 1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7" name="Image" r:id="rId3" imgW="7707937" imgH="1701587" progId="">
                  <p:embed/>
                </p:oleObj>
              </mc:Choice>
              <mc:Fallback>
                <p:oleObj name="Image" r:id="rId3" imgW="7707937" imgH="170158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67A6F9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3526-2C7D-43AF-BC35-D473C31A9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E173-5E17-42B7-96C8-943C4740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549275"/>
            <a:ext cx="8397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93D0-3247-4896-ABA2-4440B21B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538163"/>
            <a:ext cx="889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68313" y="6400800"/>
            <a:ext cx="8207375" cy="320675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Методическое сопровождение муниципальных команд </a:t>
            </a:r>
            <a:r>
              <a:rPr lang="ru-RU" err="1"/>
              <a:t>тьюторов</a:t>
            </a:r>
            <a:r>
              <a:rPr lang="ru-RU"/>
              <a:t> по вопросам введения ФГОС ДО, 2014 г.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E470-B61F-4C28-B539-78C01528E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9FB4-3BEE-4D2B-8693-85997DBF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92CD-40B1-4DBD-A630-71549F529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211C-FBC1-4BA4-B2EC-66518289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538163"/>
            <a:ext cx="889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F2E1-28AC-4766-BD76-E4CE1EDD1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692A-E2C8-460D-A234-0BE130C64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45F2-C336-4B28-87CC-836BC038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87E3-063C-4B8A-86CB-C4D3F265F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F32F-E9D1-4959-968F-1BA23B238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9C9F-CD39-474C-B4B4-D3E06D1A9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277B-0D3A-4081-9F51-263E6858C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472B-5896-40F2-A70B-90FD28A4E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4A04-707B-4F15-B062-6F2D8954E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79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r>
              <a:rPr lang="ru-RU"/>
              <a:t>Методическое сопровождение тьюторов муниципальных команд по вопросам введения ФГОС ДО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6664950F-7933-423B-B237-B0A85F2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067DFB6E-A351-448C-A3D7-B51717349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fad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357563"/>
            <a:ext cx="7704137" cy="17526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еятельност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ь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кафедры управления дошкольным образованием по сопровождению введения ФГОС ДО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ДОО Нижегородской области</a:t>
            </a:r>
            <a:endParaRPr lang="en-US" sz="2800" b="1" i="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1943100"/>
            <a:ext cx="11223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3800" y="5516563"/>
            <a:ext cx="3927475" cy="720725"/>
          </a:xfrm>
        </p:spPr>
        <p:txBody>
          <a:bodyPr/>
          <a:lstStyle/>
          <a:p>
            <a:pPr eaLnBrk="1" hangingPunct="1"/>
            <a:r>
              <a:rPr lang="ru-RU" sz="1800" i="1" dirty="0" smtClean="0">
                <a:solidFill>
                  <a:schemeClr val="accent5">
                    <a:lumMod val="25000"/>
                  </a:schemeClr>
                </a:solidFill>
              </a:rPr>
              <a:t>Р.Ю. Белоусова</a:t>
            </a:r>
          </a:p>
          <a:p>
            <a:pPr eaLnBrk="1" hangingPunct="1"/>
            <a:r>
              <a:rPr lang="ru-RU" sz="1800" i="1" dirty="0" smtClean="0">
                <a:solidFill>
                  <a:schemeClr val="accent5">
                    <a:lumMod val="25000"/>
                  </a:schemeClr>
                </a:solidFill>
              </a:rPr>
              <a:t>заведующая кафедрой, </a:t>
            </a:r>
            <a:r>
              <a:rPr lang="ru-RU" sz="1800" i="1" dirty="0" err="1" smtClean="0">
                <a:solidFill>
                  <a:schemeClr val="accent5">
                    <a:lumMod val="25000"/>
                  </a:schemeClr>
                </a:solidFill>
              </a:rPr>
              <a:t>канд.пед.наук</a:t>
            </a:r>
            <a:r>
              <a:rPr lang="ru-RU" sz="1800" i="1" dirty="0" smtClean="0">
                <a:solidFill>
                  <a:schemeClr val="accent5">
                    <a:lumMod val="25000"/>
                  </a:schemeClr>
                </a:solidFill>
              </a:rPr>
              <a:t>, доцент</a:t>
            </a:r>
            <a:endParaRPr lang="ru-RU" i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484784"/>
            <a:ext cx="3744416" cy="5256584"/>
          </a:xfrm>
          <a:prstGeom prst="roundRect">
            <a:avLst/>
          </a:prstGeom>
          <a:solidFill>
            <a:srgbClr val="CFF8FD"/>
          </a:solidFill>
          <a:ln cmpd="sng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400" i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Clr>
                <a:srgbClr val="0C3FC7"/>
              </a:buCl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структуре и содержании ФГОС ДО, порядке организации и осуществления образовательной деятельности по ОП ДО;</a:t>
            </a:r>
          </a:p>
          <a:p>
            <a:pPr marL="0" indent="0" eaLnBrk="1" hangingPunct="1">
              <a:buClr>
                <a:srgbClr val="0C3FC7"/>
              </a:buCl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 организации образовательной деятельности ДОО в условиях социального партнерства;</a:t>
            </a:r>
          </a:p>
          <a:p>
            <a:pPr marL="0" indent="0" eaLnBrk="1" hangingPunct="1">
              <a:buClr>
                <a:srgbClr val="0C3FC7"/>
              </a:buCl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противоречиях и трудностях («рисках») введения ФГОС ДО и способах  их разрешения;</a:t>
            </a:r>
          </a:p>
          <a:p>
            <a:pPr marL="0" indent="0" eaLnBrk="1" hangingPunct="1">
              <a:buClr>
                <a:srgbClr val="0C3FC7"/>
              </a:buCl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теории менеджмента для обеспечения конкурентоспособности ДОО в условиях введения ФГОС ДО. </a:t>
            </a:r>
          </a:p>
          <a:p>
            <a:pPr marL="0" indent="0" eaLnBrk="1" hangingPunct="1">
              <a:buClr>
                <a:srgbClr val="0C3FC7"/>
              </a:buClr>
              <a:buFont typeface="Wingdings" pitchFamily="2" charset="2"/>
              <a:buNone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4355976" y="3068960"/>
            <a:ext cx="1549400" cy="802640"/>
          </a:xfrm>
          <a:prstGeom prst="striped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</a:t>
            </a: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9392" y="2479880"/>
            <a:ext cx="2880320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Оптимальный </a:t>
            </a:r>
            <a:endParaRPr lang="ru-RU" sz="24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Достаточный </a:t>
            </a:r>
            <a:endParaRPr lang="ru-RU" sz="24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Критический </a:t>
            </a:r>
            <a:endParaRPr lang="ru-RU" sz="24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Недопустимый </a:t>
            </a:r>
            <a:endParaRPr lang="ru-RU" sz="24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2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Компоненты готовности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руководителя </a:t>
            </a:r>
          </a:p>
          <a:p>
            <a:pPr algn="ctr"/>
            <a:r>
              <a:rPr lang="ru-RU" sz="2400" u="sng" dirty="0">
                <a:solidFill>
                  <a:srgbClr val="990000"/>
                </a:solidFill>
              </a:rPr>
              <a:t>Операционально-технологический </a:t>
            </a:r>
            <a:r>
              <a:rPr lang="ru-RU" sz="2400" u="sng" dirty="0" smtClean="0">
                <a:solidFill>
                  <a:srgbClr val="990000"/>
                </a:solidFill>
              </a:rPr>
              <a:t>компонент</a:t>
            </a:r>
            <a:endParaRPr lang="ru-RU" sz="2400" u="sng" dirty="0">
              <a:solidFill>
                <a:srgbClr val="990000"/>
              </a:solidFill>
            </a:endParaRPr>
          </a:p>
          <a:p>
            <a:pPr algn="ctr"/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96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2060"/>
                </a:solidFill>
              </a:rPr>
              <a:t>Результаты исследования</a:t>
            </a:r>
          </a:p>
        </p:txBody>
      </p:sp>
      <p:graphicFrame>
        <p:nvGraphicFramePr>
          <p:cNvPr id="296963" name="Объект 6"/>
          <p:cNvGraphicFramePr>
            <a:graphicFrameLocks noGrp="1"/>
          </p:cNvGraphicFramePr>
          <p:nvPr>
            <p:ph idx="4294967295"/>
          </p:nvPr>
        </p:nvGraphicFramePr>
        <p:xfrm>
          <a:off x="4356100" y="981075"/>
          <a:ext cx="417671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8" r:id="rId4" imgW="4176122" imgH="3170195" progId="Excel.Chart.8">
                  <p:embed/>
                </p:oleObj>
              </mc:Choice>
              <mc:Fallback>
                <p:oleObj r:id="rId4" imgW="4176122" imgH="3170195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981075"/>
                        <a:ext cx="4176713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4" name="Объект 6"/>
          <p:cNvGraphicFramePr>
            <a:graphicFrameLocks/>
          </p:cNvGraphicFramePr>
          <p:nvPr/>
        </p:nvGraphicFramePr>
        <p:xfrm>
          <a:off x="107950" y="981075"/>
          <a:ext cx="3887788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9" r:id="rId6" imgW="3883489" imgH="3170195" progId="Excel.Chart.8">
                  <p:embed/>
                </p:oleObj>
              </mc:Choice>
              <mc:Fallback>
                <p:oleObj r:id="rId6" imgW="3883489" imgH="3170195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981075"/>
                        <a:ext cx="3887788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5" name="Объект 6"/>
          <p:cNvGraphicFramePr>
            <a:graphicFrameLocks/>
          </p:cNvGraphicFramePr>
          <p:nvPr/>
        </p:nvGraphicFramePr>
        <p:xfrm>
          <a:off x="1042988" y="3544888"/>
          <a:ext cx="6805612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0" r:id="rId8" imgW="6809822" imgH="3310415" progId="Excel.Chart.8">
                  <p:embed/>
                </p:oleObj>
              </mc:Choice>
              <mc:Fallback>
                <p:oleObj r:id="rId8" imgW="6809822" imgH="3310415" progId="Excel.Char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44888"/>
                        <a:ext cx="6805612" cy="331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8208963" cy="56356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Проблемы управления ДОО в контексте ФГОС</a:t>
            </a:r>
          </a:p>
        </p:txBody>
      </p:sp>
      <p:sp>
        <p:nvSpPr>
          <p:cNvPr id="260098" name="Объект 2"/>
          <p:cNvSpPr>
            <a:spLocks noGrp="1"/>
          </p:cNvSpPr>
          <p:nvPr>
            <p:ph idx="4294967295"/>
          </p:nvPr>
        </p:nvSpPr>
        <p:spPr>
          <a:xfrm>
            <a:off x="107950" y="1268413"/>
            <a:ext cx="9036050" cy="5472955"/>
          </a:xfrm>
        </p:spPr>
        <p:txBody>
          <a:bodyPr/>
          <a:lstStyle/>
          <a:p>
            <a:pPr marL="0" indent="0" eaLnBrk="1" hangingPunct="1"/>
            <a:r>
              <a:rPr lang="ru-RU" sz="1200" dirty="0" smtClean="0"/>
              <a:t>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отсутствие исследований по </a:t>
            </a:r>
            <a:r>
              <a:rPr lang="ru-RU" sz="2000" b="1" dirty="0" smtClean="0">
                <a:solidFill>
                  <a:srgbClr val="990000"/>
                </a:solidFill>
              </a:rPr>
              <a:t>проектированию модели ДОО как открытой системы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в соответствии с требованиями ФГОС ДО и Порядком организации и осуществления образовательной деятельности по ОП дошкольного образования;</a:t>
            </a:r>
          </a:p>
          <a:p>
            <a:pPr marL="0" indent="0" eaLnBrk="1" hangingPunct="1"/>
            <a:endParaRPr lang="ru-RU" sz="20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отсутствие в современных нормативных документах и теоретико-методической литературе единых стандартизированных подходов к содержанию </a:t>
            </a:r>
            <a:r>
              <a:rPr lang="ru-RU" sz="2000" b="1" dirty="0" err="1" smtClean="0">
                <a:solidFill>
                  <a:srgbClr val="990000"/>
                </a:solidFill>
              </a:rPr>
              <a:t>компетентностной</a:t>
            </a:r>
            <a:r>
              <a:rPr lang="ru-RU" sz="2000" b="1" dirty="0" smtClean="0">
                <a:solidFill>
                  <a:srgbClr val="990000"/>
                </a:solidFill>
              </a:rPr>
              <a:t> сферы руководителей ДОО;</a:t>
            </a:r>
          </a:p>
          <a:p>
            <a:pPr marL="0" indent="0" eaLnBrk="1" hangingPunct="1"/>
            <a:endParaRPr lang="ru-RU" sz="2000" b="1" dirty="0" smtClean="0">
              <a:solidFill>
                <a:srgbClr val="990000"/>
              </a:solidFill>
            </a:endParaRPr>
          </a:p>
          <a:p>
            <a:pPr marL="0" indent="0"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отсутствие в теоретико-методической литературе единых стандартизированных подходов к </a:t>
            </a:r>
            <a:r>
              <a:rPr lang="ru-RU" sz="2000" b="1" dirty="0" smtClean="0">
                <a:solidFill>
                  <a:srgbClr val="990000"/>
                </a:solidFill>
              </a:rPr>
              <a:t>содержанию образовательной среды ДОО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в рамках ФГОС; </a:t>
            </a:r>
          </a:p>
          <a:p>
            <a:pPr marL="0" indent="0" eaLnBrk="1" hangingPunct="1"/>
            <a:endParaRPr lang="ru-RU" sz="2000" b="1" dirty="0" smtClean="0"/>
          </a:p>
          <a:p>
            <a:pPr marL="0" indent="0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отсутствие эффективной поддержки </a:t>
            </a:r>
            <a:r>
              <a:rPr lang="ru-RU" sz="2000" b="1" dirty="0" smtClean="0">
                <a:solidFill>
                  <a:srgbClr val="990000"/>
                </a:solidFill>
              </a:rPr>
              <a:t>развития негосударственного сектора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дошкольного образования в условиях введения ФГОС ДО;</a:t>
            </a:r>
          </a:p>
          <a:p>
            <a:pPr marL="0" indent="0">
              <a:buFont typeface="Wingdings" pitchFamily="2" charset="2"/>
              <a:buNone/>
            </a:pPr>
            <a:endParaRPr lang="ru-RU" sz="20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8208963" cy="56356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Проблемы управления ДОО в контексте ФГОС</a:t>
            </a:r>
          </a:p>
        </p:txBody>
      </p:sp>
      <p:sp>
        <p:nvSpPr>
          <p:cNvPr id="262146" name="Объект 2"/>
          <p:cNvSpPr>
            <a:spLocks noGrp="1"/>
          </p:cNvSpPr>
          <p:nvPr>
            <p:ph idx="4294967295"/>
          </p:nvPr>
        </p:nvSpPr>
        <p:spPr>
          <a:xfrm>
            <a:off x="107950" y="1124744"/>
            <a:ext cx="8928546" cy="587216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Недостаточный  уровень владения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руководителями ДОО: </a:t>
            </a:r>
          </a:p>
          <a:p>
            <a:pPr marL="0" indent="0"/>
            <a:endParaRPr lang="ru-RU" sz="2400" b="1" dirty="0" smtClean="0">
              <a:latin typeface="+mj-lt"/>
            </a:endParaRPr>
          </a:p>
          <a:p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технологиями управления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деятельностью в ДОО и недостаточность соответствующего организационно-методического инструментария;</a:t>
            </a:r>
          </a:p>
          <a:p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способами проектирования и реализации ОП ДО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в соответствии с требованиями ФГОС ДО и недостаточность соответствующего программно-методического инструментария;</a:t>
            </a:r>
          </a:p>
          <a:p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способами организации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социального партнерства;</a:t>
            </a:r>
          </a:p>
          <a:p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способами проектирования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информационного пространства ДОО в контексте ФГОС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57224" y="1090613"/>
            <a:ext cx="7454724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059" name="Прямоугольник 1"/>
          <p:cNvSpPr>
            <a:spLocks noChangeArrowheads="1"/>
          </p:cNvSpPr>
          <p:nvPr/>
        </p:nvSpPr>
        <p:spPr bwMode="auto">
          <a:xfrm>
            <a:off x="703263" y="-12709"/>
            <a:ext cx="7453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принципы разработки Стратегии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8625" y="1214438"/>
            <a:ext cx="84645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 sz="24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221" name="Содержимое 5"/>
          <p:cNvPicPr>
            <a:picLocks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51150"/>
            <a:ext cx="8869362" cy="560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2000250" y="17145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0" name="Стрелка вправо 9"/>
          <p:cNvSpPr/>
          <p:nvPr/>
        </p:nvSpPr>
        <p:spPr>
          <a:xfrm>
            <a:off x="1500188" y="27146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1" name="Стрелка вправо 10"/>
          <p:cNvSpPr/>
          <p:nvPr/>
        </p:nvSpPr>
        <p:spPr>
          <a:xfrm>
            <a:off x="1143000" y="37147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2" name="Стрелка вправо 11"/>
          <p:cNvSpPr/>
          <p:nvPr/>
        </p:nvSpPr>
        <p:spPr>
          <a:xfrm>
            <a:off x="857250" y="47148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4" name="Стрелка вправо 13"/>
          <p:cNvSpPr/>
          <p:nvPr/>
        </p:nvSpPr>
        <p:spPr>
          <a:xfrm>
            <a:off x="214313" y="55721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57224" y="1090613"/>
            <a:ext cx="7454724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155" name="Прямоугольник 1"/>
          <p:cNvSpPr>
            <a:spLocks noChangeArrowheads="1"/>
          </p:cNvSpPr>
          <p:nvPr/>
        </p:nvSpPr>
        <p:spPr bwMode="auto">
          <a:xfrm>
            <a:off x="910431" y="3357"/>
            <a:ext cx="750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Стратегические цели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8625" y="1214438"/>
            <a:ext cx="84645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ru-RU" sz="240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651737"/>
              </p:ext>
            </p:extLst>
          </p:nvPr>
        </p:nvGraphicFramePr>
        <p:xfrm>
          <a:off x="21514" y="463550"/>
          <a:ext cx="9109786" cy="638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211290" y="1449687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0" name="Стрелка вправо 9"/>
          <p:cNvSpPr/>
          <p:nvPr/>
        </p:nvSpPr>
        <p:spPr>
          <a:xfrm>
            <a:off x="160416" y="3188564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2" name="Стрелка вправо 11"/>
          <p:cNvSpPr/>
          <p:nvPr/>
        </p:nvSpPr>
        <p:spPr>
          <a:xfrm>
            <a:off x="160416" y="5157192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Заголовок 1"/>
          <p:cNvSpPr>
            <a:spLocks noGrp="1"/>
          </p:cNvSpPr>
          <p:nvPr>
            <p:ph type="title"/>
          </p:nvPr>
        </p:nvSpPr>
        <p:spPr>
          <a:xfrm>
            <a:off x="395287" y="25354"/>
            <a:ext cx="8353425" cy="936104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Задачи кафедры по реализации стратегии в процессе научно-исследовательской </a:t>
            </a:r>
            <a:r>
              <a:rPr lang="ru-RU" sz="2400" dirty="0" smtClean="0">
                <a:solidFill>
                  <a:srgbClr val="FFC000"/>
                </a:solidFill>
              </a:rPr>
              <a:t>деятельности</a:t>
            </a:r>
          </a:p>
        </p:txBody>
      </p:sp>
      <p:sp>
        <p:nvSpPr>
          <p:cNvPr id="264194" name="Объект 2"/>
          <p:cNvSpPr>
            <a:spLocks noGrp="1"/>
          </p:cNvSpPr>
          <p:nvPr>
            <p:ph idx="1"/>
          </p:nvPr>
        </p:nvSpPr>
        <p:spPr>
          <a:xfrm>
            <a:off x="0" y="972918"/>
            <a:ext cx="9144000" cy="57324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Разработка, апробация, экспертиза и внедрение: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0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 ДОО как открытой образовательной системы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 с ФГОС ДО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000" b="1" i="1" dirty="0" err="1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компетентностной</a:t>
            </a:r>
            <a:r>
              <a:rPr lang="ru-RU" sz="2000" b="1" i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модели руководителя ДОО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 с ФГОС ДО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 образовательной среды ДОО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системы условий социализации детей в ДОО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организационно-методического сопровождения: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2000" b="1" i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вариативных форм дошкольного образования в условиях введения ФГОС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проектирования ОП ДО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проектирования образовательной среды ДОО как системы условий социализации детей в ДОО</a:t>
            </a:r>
          </a:p>
          <a:p>
            <a:pPr eaLnBrk="1" hangingPunct="1">
              <a:spcBef>
                <a:spcPct val="0"/>
              </a:spcBef>
            </a:pPr>
            <a:endParaRPr lang="ru-RU" sz="2000" b="1" i="1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технологии социального партнерства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ДОО</a:t>
            </a:r>
            <a:r>
              <a:rPr lang="ru-RU" sz="2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353425" cy="792163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Задачи кафедры по реализации стратегии 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 процессе образовательной деятельности</a:t>
            </a:r>
          </a:p>
        </p:txBody>
      </p:sp>
      <p:sp>
        <p:nvSpPr>
          <p:cNvPr id="266242" name="Объект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9144000" cy="573211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Разработка, апробация, экспертиза и внедрение: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новых 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cs typeface="Aharoni" pitchFamily="2" charset="-79"/>
              </a:rPr>
              <a:t>дополнительных профессиональных программ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для руководителей ДОО по введению ФГОС ДО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</a:pPr>
            <a:endParaRPr lang="ru-RU" sz="2000" b="1" dirty="0" smtClean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системы 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cs typeface="Aharoni" pitchFamily="2" charset="-79"/>
              </a:rPr>
              <a:t>поэтапного</a:t>
            </a:r>
            <a:r>
              <a:rPr lang="ru-RU" sz="2000" b="1" dirty="0" smtClean="0">
                <a:solidFill>
                  <a:srgbClr val="CC6600"/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повышения квалификации и переподготовки 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cs typeface="Aharoni" pitchFamily="2" charset="-79"/>
              </a:rPr>
              <a:t>руководителей и специалистов ДОО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по вопросам ФГОС ДО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</a:pPr>
            <a:endParaRPr lang="ru-RU" sz="2000" b="1" dirty="0" smtClean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организационно-методического сопровождения деятельности 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cs typeface="Aharoni" pitchFamily="2" charset="-79"/>
              </a:rPr>
              <a:t>стажёрских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площадок для 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cs typeface="Aharoni" pitchFamily="2" charset="-79"/>
              </a:rPr>
              <a:t>руководителей  ДОО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по сопровождению реализации ФГОС ДО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</a:pPr>
            <a:endParaRPr lang="ru-RU" sz="2000" b="1" dirty="0" smtClean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материалов по </a:t>
            </a:r>
            <a:r>
              <a:rPr lang="ru-RU" sz="2000" b="1" dirty="0" smtClean="0">
                <a:solidFill>
                  <a:srgbClr val="990000"/>
                </a:solidFill>
                <a:latin typeface="+mj-lt"/>
                <a:cs typeface="Aharoni" pitchFamily="2" charset="-79"/>
              </a:rPr>
              <a:t>информационному</a:t>
            </a:r>
            <a:r>
              <a:rPr lang="ru-RU" sz="2000" b="1" dirty="0" smtClean="0">
                <a:solidFill>
                  <a:srgbClr val="CC6600"/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обеспечению введения ФГОС  ДО.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353425" cy="792163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Результаты деятельности кафедры</a:t>
            </a:r>
            <a:br>
              <a:rPr lang="ru-RU" dirty="0" smtClean="0"/>
            </a:br>
            <a:r>
              <a:rPr lang="ru-RU" dirty="0" smtClean="0"/>
              <a:t>по реализации стратегии</a:t>
            </a:r>
          </a:p>
        </p:txBody>
      </p:sp>
      <p:sp>
        <p:nvSpPr>
          <p:cNvPr id="268290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451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Научно-исследовательская и инновационная деятельность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исследования готовности руководителей ДОО к введению ФГОС ДО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Стратегия деятельности кафедры по сопровождению введения ФГОС ДО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Профессиональная нормативно-</a:t>
            </a:r>
            <a:r>
              <a:rPr lang="ru-RU" sz="2000" b="1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компетентностная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модель руководителя ДОО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ДОО как открытой образовательной системы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Пакет методических материалов для руководителей ДОО по итогам инновационной деятельности.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ru-RU" sz="2000" b="1" u="sng" dirty="0" smtClean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ru-RU" sz="2000" b="1" u="sng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«Организационно-методическое обеспечение перехода ДОО к ФГОС дошкольного образования». 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ru-RU" sz="2000" b="1" u="sng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ru-RU" sz="2000" b="1" u="sng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Исполнители: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МБДОУ № 20 Нижегородского района, МБДОУ № 4 Автозаводского района, МБДОУ №№ 11, 15, 16   г. Сергач, МБДОУ № 45 Автозаводского района г. Нижнего Новгорода. 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b="1" dirty="0" smtClean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dirty="0" smtClean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dirty="0" smtClean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353425" cy="792163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Результаты деятельности кафедры</a:t>
            </a:r>
            <a:br>
              <a:rPr lang="ru-RU" dirty="0" smtClean="0"/>
            </a:br>
            <a:r>
              <a:rPr lang="ru-RU" dirty="0" smtClean="0"/>
              <a:t>по реализации стратегии</a:t>
            </a:r>
          </a:p>
        </p:txBody>
      </p:sp>
      <p:sp>
        <p:nvSpPr>
          <p:cNvPr id="270338" name="Объект 2"/>
          <p:cNvSpPr>
            <a:spLocks noGrp="1"/>
          </p:cNvSpPr>
          <p:nvPr>
            <p:ph idx="1"/>
          </p:nvPr>
        </p:nvSpPr>
        <p:spPr>
          <a:xfrm>
            <a:off x="182205" y="980728"/>
            <a:ext cx="8437562" cy="55895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Научно-методическая деятельность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программа дошкольного образования: Технология проектирования на основе требований ФГОС ДО/Под ред. </a:t>
            </a:r>
            <a:r>
              <a:rPr lang="ru-RU" sz="1800" b="1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А.А.Майера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др.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Авторы: </a:t>
            </a:r>
            <a:r>
              <a:rPr lang="ru-RU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Абсалямова</a:t>
            </a:r>
            <a:r>
              <a:rPr lang="ru-RU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А.Г., Антонова М.О., Арасланова Е.В., Белоусова Р.Ю. и др. - М.: Академкнига/Учебник, 2014. - 128 с. - (Библиотека руководителя и методиста. Введение ФГОС.)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Проектирование вариативных моделей и технологий управления дошкольным образованием.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Сборник материалов научно-практической Интернет-конференции. - </a:t>
            </a:r>
            <a:r>
              <a:rPr lang="ru-RU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Н.Новгород</a:t>
            </a:r>
            <a:r>
              <a:rPr lang="ru-RU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ГБОУ ДПО «Нижегородский институт развития образования», 2014. - 447 с.  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вариативных форм дошкольного образования в контексте социального запроса семьи: </a:t>
            </a:r>
            <a:r>
              <a:rPr lang="ru-RU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сборник информационно-методических материалов/сост.  и науч. ред. </a:t>
            </a:r>
            <a:r>
              <a:rPr lang="ru-RU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Р.Ю.Белоусова</a:t>
            </a:r>
            <a:r>
              <a:rPr lang="ru-RU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Т.А.Ревягина</a:t>
            </a:r>
            <a:r>
              <a:rPr lang="ru-RU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– </a:t>
            </a:r>
            <a:r>
              <a:rPr lang="ru-RU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Н.Новгород</a:t>
            </a:r>
            <a:r>
              <a:rPr lang="ru-RU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Нижегородский институт развития образования, 2015. – 167 с.   </a:t>
            </a:r>
          </a:p>
          <a:p>
            <a:pPr marL="0" indent="0">
              <a:buFont typeface="Wingdings" pitchFamily="2" charset="2"/>
              <a:buChar char="v"/>
            </a:pPr>
            <a:endParaRPr lang="ru-RU" sz="1800" b="1" dirty="0" smtClean="0"/>
          </a:p>
          <a:p>
            <a:pPr marL="0" indent="0" eaLnBrk="1" hangingPunct="1">
              <a:lnSpc>
                <a:spcPts val="25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ru-RU" sz="16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Заголовок 1"/>
          <p:cNvSpPr>
            <a:spLocks noGrp="1"/>
          </p:cNvSpPr>
          <p:nvPr>
            <p:ph type="title"/>
          </p:nvPr>
        </p:nvSpPr>
        <p:spPr>
          <a:xfrm>
            <a:off x="179388" y="332656"/>
            <a:ext cx="8208963" cy="563562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2060"/>
                </a:solidFill>
              </a:rPr>
              <a:t>Законодательная и нормативно-правовая база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 Федеральный уровень</a:t>
            </a:r>
          </a:p>
        </p:txBody>
      </p:sp>
      <p:sp>
        <p:nvSpPr>
          <p:cNvPr id="254978" name="Объект 2"/>
          <p:cNvSpPr>
            <a:spLocks noGrp="1"/>
          </p:cNvSpPr>
          <p:nvPr>
            <p:ph idx="1"/>
          </p:nvPr>
        </p:nvSpPr>
        <p:spPr>
          <a:xfrm>
            <a:off x="179388" y="1196975"/>
            <a:ext cx="8640762" cy="53673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Федеральный Закон от 29.12.2012 г. № 273-ФЗ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«Об образовании в Российской Федерации»;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Распоряжение правительства РФ от 22.11.12 № 2148-р Государственная программа «Развитие образования  с 2013-2020гг.»;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Распоряжение правительства РФ от 30.12.2012 № 2620-р «Дорожная карта»;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Приказ Министерства образования и науки РФ от 30 августа 2013 г. № 1014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Приказ МО и науки РФ от 17.10.2013г. № 1155 «Об утверждении федерального государственного образовательного стандарта дошкольного образования» (ФГОС ДО);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Письмо МО и науки РФ от 13.01.2014 № 08-10. «О проведении мероприятий по введению ФГОС ДО». Приложение: план действий по обеспечению введения ФГОС ДО; </a:t>
            </a:r>
          </a:p>
          <a:p>
            <a:pPr marL="0" indent="0" algn="just" eaLnBrk="1" hangingPunct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Письмо </a:t>
            </a:r>
            <a:r>
              <a:rPr lang="ru-RU" sz="1600" b="1" dirty="0" err="1" smtClean="0">
                <a:solidFill>
                  <a:schemeClr val="accent5">
                    <a:lumMod val="25000"/>
                  </a:schemeClr>
                </a:solidFill>
              </a:rPr>
              <a:t>Рособрнадзора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 от 07.02.2014 N 01-52-22/05-382 «О недопустимости требований от организаций, осуществляющих образовательную деятельность по программам дошкольного образования, немедленного приведения уставных документов и образовательных программ в соответствие с ФГОС ДО»;</a:t>
            </a:r>
          </a:p>
          <a:p>
            <a:pPr marL="0" indent="0" algn="just" eaLnBrk="1" hangingPunct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Письмо МО и науки РФ от 28.02.2014 № 08-249 «Комментарии к ФГОС дошкольного образования»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ru-RU" sz="18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353425" cy="79216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Результаты деятельности кафедры</a:t>
            </a:r>
            <a:b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по реализации стратегии</a:t>
            </a:r>
          </a:p>
        </p:txBody>
      </p:sp>
      <p:sp>
        <p:nvSpPr>
          <p:cNvPr id="314371" name="Объект 2"/>
          <p:cNvSpPr>
            <a:spLocks noGrp="1"/>
          </p:cNvSpPr>
          <p:nvPr>
            <p:ph idx="4294967295"/>
          </p:nvPr>
        </p:nvSpPr>
        <p:spPr>
          <a:xfrm>
            <a:off x="468313" y="980729"/>
            <a:ext cx="8437562" cy="587727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Научно-методическая деятельность 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rgbClr val="990000"/>
                </a:solidFill>
                <a:latin typeface="+mj-lt"/>
              </a:rPr>
              <a:t>Белоусова Р.Ю.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К проблеме профессиональной готовности руководителя ДОО к введению ФГОС дошкольного образования//Нижегородское образование. - 2014. - №3. - С. 82-89.</a:t>
            </a:r>
          </a:p>
          <a:p>
            <a:pPr marL="0" indent="0"/>
            <a:r>
              <a:rPr lang="ru-RU" sz="1600" b="1" dirty="0" smtClean="0">
                <a:solidFill>
                  <a:srgbClr val="990000"/>
                </a:solidFill>
                <a:latin typeface="+mj-lt"/>
              </a:rPr>
              <a:t>Новоселова А.Н.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Нормативные требования к сайту ДОО и проблемы их реализации//Нижегородское образование. - 2014. - №3.</a:t>
            </a:r>
          </a:p>
          <a:p>
            <a:pPr marL="0" indent="0"/>
            <a:r>
              <a:rPr lang="ru-RU" sz="1600" b="1" dirty="0" err="1" smtClean="0">
                <a:solidFill>
                  <a:srgbClr val="990000"/>
                </a:solidFill>
                <a:latin typeface="+mj-lt"/>
              </a:rPr>
              <a:t>Вербовская</a:t>
            </a:r>
            <a:r>
              <a:rPr lang="ru-RU" sz="1600" b="1" dirty="0" smtClean="0">
                <a:solidFill>
                  <a:srgbClr val="990000"/>
                </a:solidFill>
                <a:latin typeface="+mj-lt"/>
              </a:rPr>
              <a:t> Е.В., Ревягина Т.А.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Теоретические основы и практический опыт реализации принципа индивидуализации в системе дошкольного образования.//Мир психологии. - 2015. - №1. </a:t>
            </a:r>
          </a:p>
          <a:p>
            <a:pPr marL="0" indent="0"/>
            <a:r>
              <a:rPr lang="ru-RU" sz="1600" b="1" dirty="0" smtClean="0">
                <a:solidFill>
                  <a:srgbClr val="990000"/>
                </a:solidFill>
                <a:latin typeface="+mj-lt"/>
              </a:rPr>
              <a:t>Белоусова Р.Ю., </a:t>
            </a:r>
            <a:r>
              <a:rPr lang="ru-RU" sz="1600" b="1" dirty="0" err="1" smtClean="0">
                <a:solidFill>
                  <a:srgbClr val="990000"/>
                </a:solidFill>
                <a:latin typeface="+mj-lt"/>
              </a:rPr>
              <a:t>Костригин</a:t>
            </a:r>
            <a:r>
              <a:rPr lang="ru-RU" sz="1600" b="1" dirty="0" smtClean="0">
                <a:solidFill>
                  <a:srgbClr val="990000"/>
                </a:solidFill>
                <a:latin typeface="+mj-lt"/>
              </a:rPr>
              <a:t> А.А.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Целевые ориентиры дошкольного образования в контексте ФГОС как ценностная основа управления  ДОО. //рукопись статьи в журнал Нижегородское образование. - 2015. - №3. </a:t>
            </a:r>
          </a:p>
          <a:p>
            <a:pPr marL="0" indent="0"/>
            <a:r>
              <a:rPr lang="ru-RU" sz="1600" b="1" dirty="0" smtClean="0">
                <a:solidFill>
                  <a:srgbClr val="990000"/>
                </a:solidFill>
                <a:latin typeface="+mj-lt"/>
              </a:rPr>
              <a:t>Кольцова И.Н., Ревягина Т.А.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Духовно – нравственное воспитание в образовательном пространстве ДОО в контексте реализации  ФГОС ДО//Нижегородское образование. - 2015. - №3. </a:t>
            </a:r>
          </a:p>
          <a:p>
            <a:pPr marL="0" indent="0"/>
            <a:r>
              <a:rPr lang="ru-RU" sz="1600" b="1" dirty="0" err="1" smtClean="0">
                <a:solidFill>
                  <a:srgbClr val="990000"/>
                </a:solidFill>
                <a:latin typeface="+mj-lt"/>
              </a:rPr>
              <a:t>Вербовская</a:t>
            </a:r>
            <a:r>
              <a:rPr lang="ru-RU" sz="1600" b="1" dirty="0" smtClean="0">
                <a:solidFill>
                  <a:srgbClr val="990000"/>
                </a:solidFill>
                <a:latin typeface="+mj-lt"/>
              </a:rPr>
              <a:t> Е.В., Ревягина Т.А.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Организационно-методическое и психолого-педагогическое сопровождение взаимодействия семьи и  ДОО в условиях введения ФГОС ДО// рукопись статьи в журнал «Нижегородское образование». - 2015. -  № 3.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353425" cy="792163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Результаты деятельности кафедры</a:t>
            </a:r>
            <a:br>
              <a:rPr lang="ru-RU" dirty="0" smtClean="0"/>
            </a:br>
            <a:r>
              <a:rPr lang="ru-RU" dirty="0" smtClean="0"/>
              <a:t>по реализации стратегии</a:t>
            </a:r>
          </a:p>
        </p:txBody>
      </p:sp>
      <p:sp>
        <p:nvSpPr>
          <p:cNvPr id="311299" name="Объект 2"/>
          <p:cNvSpPr>
            <a:spLocks noGrp="1"/>
          </p:cNvSpPr>
          <p:nvPr>
            <p:ph idx="4294967295"/>
          </p:nvPr>
        </p:nvSpPr>
        <p:spPr>
          <a:xfrm>
            <a:off x="0" y="1052736"/>
            <a:ext cx="9144000" cy="55895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990000"/>
                </a:solidFill>
                <a:latin typeface="+mj-lt"/>
              </a:rPr>
              <a:t>Региональные и межрегиональные мероприятия</a:t>
            </a:r>
          </a:p>
          <a:p>
            <a:pPr marL="0" indent="0"/>
            <a:r>
              <a:rPr lang="ru-RU" sz="1800" b="1" dirty="0" smtClean="0">
                <a:solidFill>
                  <a:srgbClr val="990000"/>
                </a:solidFill>
                <a:latin typeface="+mj-lt"/>
              </a:rPr>
              <a:t>Семинары-совещания</a:t>
            </a:r>
            <a:r>
              <a:rPr lang="ru-RU" sz="1800" b="1" dirty="0" smtClean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990000"/>
                </a:solidFill>
                <a:latin typeface="+mj-lt"/>
              </a:rPr>
              <a:t>для </a:t>
            </a:r>
            <a:r>
              <a:rPr lang="ru-RU" sz="1800" b="1" dirty="0" err="1" smtClean="0">
                <a:solidFill>
                  <a:srgbClr val="990000"/>
                </a:solidFill>
                <a:latin typeface="+mj-lt"/>
              </a:rPr>
              <a:t>тьюторов</a:t>
            </a:r>
            <a:r>
              <a:rPr lang="ru-RU" sz="1800" b="1" dirty="0" smtClean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каскадной модели обучения воспитателей ДОО по ФГОС ДО (август 2014, май 2015, сентябрь 2015)</a:t>
            </a:r>
          </a:p>
          <a:p>
            <a:pPr marL="0" indent="0"/>
            <a:r>
              <a:rPr lang="ru-RU" sz="1800" b="1" dirty="0" smtClean="0">
                <a:solidFill>
                  <a:srgbClr val="990000"/>
                </a:solidFill>
                <a:latin typeface="+mj-lt"/>
              </a:rPr>
              <a:t>Интернет-семинар: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«Сайт ДОО как зеркало профессиональных достижений» (2014)</a:t>
            </a:r>
          </a:p>
          <a:p>
            <a:pPr marL="0" indent="0"/>
            <a:r>
              <a:rPr lang="ru-RU" sz="1800" b="1" dirty="0" smtClean="0">
                <a:solidFill>
                  <a:srgbClr val="990000"/>
                </a:solidFill>
                <a:latin typeface="+mj-lt"/>
              </a:rPr>
              <a:t>Участие  в семинаре-совещании 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для специалистов органов, осуществляющих управление в сфере образования муниципальных районов, городских округов, курирующих вопросы дошкольного образования «Система мониторинга в дошкольной организации в рамках ФГОС дошкольного образования», доклад «Мониторинг управленческих условий реализации ОП в контексте ФГОС ДО» (2014)</a:t>
            </a:r>
          </a:p>
          <a:p>
            <a:pPr marL="0" indent="0"/>
            <a:r>
              <a:rPr lang="ru-RU" sz="1800" b="1" dirty="0" smtClean="0">
                <a:solidFill>
                  <a:srgbClr val="990000"/>
                </a:solidFill>
                <a:latin typeface="+mj-lt"/>
              </a:rPr>
              <a:t>Участие  в Третьем Всероссийском семинаре «Развитие дошкольного образования на современном этапе» 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издательства «ТЦ СФЕРА» г. Москва, Выступление на круг-лом столе по теме «Профессиональная готовность руководителя ДОО к введению ФГОС ДО» (2015)</a:t>
            </a:r>
          </a:p>
          <a:p>
            <a:pPr marL="0" indent="0"/>
            <a:endParaRPr lang="ru-RU" sz="1800" b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600" b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6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48872" cy="56356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Результаты деятельности кафедры</a:t>
            </a:r>
            <a:b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по реализации стратегии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4551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Модульные программы повышения квалификации: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«Менеджмент дошкольной образовательной организации в условиях реализации ФГОС ДО»;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«Вариативные формы дошкольного образования: модели организации образовательной деятельности»;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«Стратегический менеджмент ДОО в контексте ФГОС ДО»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«Проектирование деятельности ДОО в условиях реализации ФГОС ДО» (очно-дистанционно)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«Деятельность руководителя в условиях реализации ФГОС ДО» (очно-дистанционно)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b="1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>
              <a:latin typeface="+mj-lt"/>
            </a:endParaRPr>
          </a:p>
        </p:txBody>
      </p:sp>
      <p:sp>
        <p:nvSpPr>
          <p:cNvPr id="274435" name="TextBox 7"/>
          <p:cNvSpPr txBox="1">
            <a:spLocks noChangeArrowheads="1"/>
          </p:cNvSpPr>
          <p:nvPr/>
        </p:nvSpPr>
        <p:spPr bwMode="auto">
          <a:xfrm>
            <a:off x="1331913" y="1196975"/>
            <a:ext cx="604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деятельность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21556" y="116632"/>
            <a:ext cx="7669088" cy="563563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Результаты деятельности кафедры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по реализации стратегии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179512" y="1406412"/>
            <a:ext cx="8784976" cy="51189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i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Программы вариативных образовательных модулей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i="1" u="sng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Нормативно-правовое регулирование образовательной деятельности  ДОО в контексте ФГОС ДО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Региональная стратегия развития дошкольного образования в контексте ФГОС ДО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Организационно-методическое обеспечение аттестации педагогических и руководящих работников ДОО;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Организационная структура управления ДОО в контексте «ФЗ об образовании в РФ» 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Развитие информационной среды в ДОО в условиях реализации ФГОС ДО</a:t>
            </a:r>
          </a:p>
        </p:txBody>
      </p:sp>
      <p:sp>
        <p:nvSpPr>
          <p:cNvPr id="316420" name="TextBox 7"/>
          <p:cNvSpPr txBox="1">
            <a:spLocks noChangeArrowheads="1"/>
          </p:cNvSpPr>
          <p:nvPr/>
        </p:nvSpPr>
        <p:spPr bwMode="auto">
          <a:xfrm>
            <a:off x="1331912" y="944747"/>
            <a:ext cx="604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деятельность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21556" y="116632"/>
            <a:ext cx="7669088" cy="563563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Результаты деятельности кафедры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по реализации стратегии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179512" y="1406412"/>
            <a:ext cx="8784976" cy="533495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i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Программы вариативных образовательных модулей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i="1" u="sng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Эффективный контракт в дошкольном образовании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Система управления персоналом в контексте </a:t>
            </a:r>
            <a:r>
              <a:rPr lang="ru-RU" sz="20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ФГОс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ДО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Деятельность руководителя по энергосбережению и повышению </a:t>
            </a:r>
            <a:r>
              <a:rPr lang="ru-RU" sz="20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энергоэффективности</a:t>
            </a:r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Программа развития как инструмент стратегического управления ДОО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Система планирования деятельности ДОО в контексте ФГОС ДО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Организация контроля в ДО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Технология разработки  образовательной программы в соответствии с требованиями ФГОС ДО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Организационно-содержательное обеспечение социального партнерства</a:t>
            </a:r>
          </a:p>
        </p:txBody>
      </p:sp>
      <p:sp>
        <p:nvSpPr>
          <p:cNvPr id="316420" name="TextBox 7"/>
          <p:cNvSpPr txBox="1">
            <a:spLocks noChangeArrowheads="1"/>
          </p:cNvSpPr>
          <p:nvPr/>
        </p:nvSpPr>
        <p:spPr bwMode="auto">
          <a:xfrm>
            <a:off x="1331912" y="944747"/>
            <a:ext cx="604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894614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39750" y="116632"/>
            <a:ext cx="7643192" cy="563563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Результаты деятельности кафедры</a:t>
            </a:r>
            <a:br>
              <a:rPr lang="ru-RU" dirty="0" smtClean="0"/>
            </a:br>
            <a:r>
              <a:rPr lang="ru-RU" dirty="0" smtClean="0"/>
              <a:t>по реализации стратегии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539750" y="1557338"/>
            <a:ext cx="8229600" cy="46942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	</a:t>
            </a:r>
            <a:r>
              <a:rPr lang="ru-RU" sz="2000" b="1" i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Программы мобильных семинаров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i="1" u="sng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Управление ДОО в условиях реализации ФГОС ДО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Планирование деятельности ДОО в контексте ФГОС ДО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Правовое регулирование деятельности ДОО в условиях реализации ФГОС ДО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Управление качеством образовательной деятельности на основе мониторинга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Управление персоналом ДОО в условиях реализации ФГОС ДО</a:t>
            </a:r>
          </a:p>
        </p:txBody>
      </p:sp>
      <p:sp>
        <p:nvSpPr>
          <p:cNvPr id="317444" name="TextBox 7"/>
          <p:cNvSpPr txBox="1">
            <a:spLocks noChangeArrowheads="1"/>
          </p:cNvSpPr>
          <p:nvPr/>
        </p:nvSpPr>
        <p:spPr bwMode="auto">
          <a:xfrm>
            <a:off x="1337158" y="1095673"/>
            <a:ext cx="604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деятельность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62496" y="136706"/>
            <a:ext cx="7787208" cy="56356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Результаты деятельности кафедры</a:t>
            </a:r>
            <a:b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по реализации стратегии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27484" y="1892988"/>
            <a:ext cx="8902701" cy="46942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Организационно-содержательное обеспечение реализации ФГОС ДО в ДОО (МБДОУ № 16 г. Сергач)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Организационно-содержательное обеспечение духовно-нравственного воспитания детей в ДОО (МБДОУ № 15 г. Сергач)</a:t>
            </a: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«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Платные дополнительные образовательные услуги в ДОО в условиях внедрения ФГОС ДО» (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МАДОУ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"Детский сад №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415», МАДОУ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«Детский сад №114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», МАДОУ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"Детский сад №390"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г. Нижнего Новгорода)</a:t>
            </a:r>
            <a:endParaRPr lang="ru-RU" sz="20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eaLnBrk="1" hangingPunct="1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«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Система работы с коллективом ДОО по профилактике синдрома психического выгорания в условиях внедрения ФГОС ДО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» (МБДОУ №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395 "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Колобок», МБДОУ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«Детский сад № 147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», МБДОУ «Детский сад № 40» 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г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. Нижнего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Новгорода</a:t>
            </a:r>
          </a:p>
          <a:p>
            <a:pPr eaLnBrk="1" hangingPunct="1"/>
            <a:endParaRPr lang="ru-RU" sz="1800" b="1" dirty="0"/>
          </a:p>
          <a:p>
            <a:pPr eaLnBrk="1" hangingPunct="1"/>
            <a:endParaRPr lang="ru-RU" sz="1800" b="1" dirty="0"/>
          </a:p>
          <a:p>
            <a:pPr eaLnBrk="1" hangingPunct="1"/>
            <a:endParaRPr lang="ru-RU" sz="1800" b="1" dirty="0" smtClean="0"/>
          </a:p>
          <a:p>
            <a:pPr eaLnBrk="1" hangingPunct="1"/>
            <a:endParaRPr lang="ru-RU" sz="1800" b="1" dirty="0" smtClean="0"/>
          </a:p>
          <a:p>
            <a:pPr eaLnBrk="1" hangingPunct="1"/>
            <a:endParaRPr lang="ru-RU" sz="1800" b="1" dirty="0" smtClean="0"/>
          </a:p>
        </p:txBody>
      </p:sp>
      <p:sp>
        <p:nvSpPr>
          <p:cNvPr id="319492" name="TextBox 7"/>
          <p:cNvSpPr txBox="1">
            <a:spLocks noChangeArrowheads="1"/>
          </p:cNvSpPr>
          <p:nvPr/>
        </p:nvSpPr>
        <p:spPr bwMode="auto">
          <a:xfrm>
            <a:off x="1331912" y="1065796"/>
            <a:ext cx="604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Стажерские площадки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21"/>
            <a:ext cx="9144000" cy="684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3"/>
          <p:cNvSpPr txBox="1">
            <a:spLocks/>
          </p:cNvSpPr>
          <p:nvPr/>
        </p:nvSpPr>
        <p:spPr bwMode="black">
          <a:xfrm>
            <a:off x="179512" y="11935"/>
            <a:ext cx="6378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kern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СТАЖИРОВКА СЛУШАТЕЛЕЙ КУРСОВ</a:t>
            </a:r>
            <a:endParaRPr lang="ru-RU" kern="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854" y="966042"/>
            <a:ext cx="2899900" cy="2174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4470" y="2558481"/>
            <a:ext cx="2828932" cy="2121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853" y="4437112"/>
            <a:ext cx="2804052" cy="21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93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25072" cy="563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Перспективные задачи</a:t>
            </a:r>
            <a:b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i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и проектная деятельность</a:t>
            </a:r>
            <a:endParaRPr lang="ru-RU" i="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304" y="1556792"/>
            <a:ext cx="8229600" cy="5301208"/>
          </a:xfrm>
        </p:spPr>
        <p:txBody>
          <a:bodyPr/>
          <a:lstStyle/>
          <a:p>
            <a:pPr lvl="0"/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Разработка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модели образовательной среды (в том числе социокультурной)  ДОО в рамках ФГОС ДО</a:t>
            </a:r>
            <a:endParaRPr lang="ru-RU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 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Исследование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проблемы организации образовательной деятельности в группах различной направленности в соответствии с нормативной базой ДОО</a:t>
            </a:r>
            <a:endParaRPr lang="ru-RU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 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Исследование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проблемы организации работы с детьми-</a:t>
            </a:r>
            <a:r>
              <a:rPr lang="ru-RU" sz="2000" b="1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инофонами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в условиях детского сада</a:t>
            </a:r>
            <a:endParaRPr lang="ru-RU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 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Разработка 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технологий и организационно-методического инструментария управления образовательной деятельностью в ДОО </a:t>
            </a:r>
            <a:endParaRPr lang="ru-RU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 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Разработка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и апробация исследовательского проекта «Сельский детский сад: новые возможности в условиях реализации ФГОС ДО»</a:t>
            </a:r>
            <a:endParaRPr lang="ru-RU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09577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67544" y="32048"/>
            <a:ext cx="7391400" cy="56356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Перспективные задачи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0" y="1484313"/>
            <a:ext cx="8913813" cy="537368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90000"/>
                </a:solidFill>
                <a:latin typeface="+mj-lt"/>
              </a:rPr>
              <a:t>развитие </a:t>
            </a:r>
            <a:r>
              <a:rPr lang="ru-RU" sz="2400" b="1" dirty="0" err="1" smtClean="0">
                <a:solidFill>
                  <a:srgbClr val="990000"/>
                </a:solidFill>
                <a:latin typeface="+mj-lt"/>
              </a:rPr>
              <a:t>межкафедрального</a:t>
            </a:r>
            <a:r>
              <a:rPr lang="ru-RU" sz="2400" b="1" dirty="0" smtClean="0">
                <a:solidFill>
                  <a:srgbClr val="990000"/>
                </a:solidFill>
                <a:latin typeface="+mj-lt"/>
              </a:rPr>
              <a:t> сотрудничества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в учебной деятельности, учет в проектировании программ курсов и модулей результатов научных исследований ППС кафедры по проблемам реализации ФГОС ДО;</a:t>
            </a:r>
          </a:p>
          <a:p>
            <a:endParaRPr lang="ru-RU" sz="24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990000"/>
                </a:solidFill>
                <a:latin typeface="+mj-lt"/>
              </a:rPr>
              <a:t>разработка УМК к модульным курсам и проблемно-тематическим семинарам;</a:t>
            </a:r>
          </a:p>
          <a:p>
            <a:pPr marL="0" indent="0">
              <a:buNone/>
            </a:pPr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solidFill>
                  <a:srgbClr val="990000"/>
                </a:solidFill>
                <a:latin typeface="+mj-lt"/>
              </a:rPr>
              <a:t>усиление роли стажерских площадок </a:t>
            </a:r>
            <a:r>
              <a:rPr lang="ru-RU" sz="2400" b="1" dirty="0" smtClean="0">
                <a:latin typeface="+mj-lt"/>
              </a:rPr>
              <a:t>в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повышении квалификации педагогических работников ДОО, разработка программ стажировок;</a:t>
            </a:r>
          </a:p>
        </p:txBody>
      </p:sp>
      <p:sp>
        <p:nvSpPr>
          <p:cNvPr id="329732" name="TextBox 7"/>
          <p:cNvSpPr txBox="1">
            <a:spLocks noChangeArrowheads="1"/>
          </p:cNvSpPr>
          <p:nvPr/>
        </p:nvSpPr>
        <p:spPr bwMode="auto">
          <a:xfrm>
            <a:off x="1331640" y="1022648"/>
            <a:ext cx="604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деятельность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93" y="0"/>
            <a:ext cx="7999581" cy="1080121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Законодательная </a:t>
            </a:r>
            <a:r>
              <a:rPr lang="ru-RU" sz="2400" dirty="0">
                <a:solidFill>
                  <a:srgbClr val="002060"/>
                </a:solidFill>
              </a:rPr>
              <a:t>и нормативно-правовая </a:t>
            </a:r>
            <a:r>
              <a:rPr lang="ru-RU" sz="2400" dirty="0" smtClean="0">
                <a:solidFill>
                  <a:srgbClr val="002060"/>
                </a:solidFill>
              </a:rPr>
              <a:t>база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Р</a:t>
            </a:r>
            <a:r>
              <a:rPr lang="ru-RU" sz="2400" dirty="0" smtClean="0">
                <a:solidFill>
                  <a:srgbClr val="FFC000"/>
                </a:solidFill>
              </a:rPr>
              <a:t>егиональный уровень</a:t>
            </a:r>
            <a:r>
              <a:rPr lang="ru-RU" sz="2400" dirty="0">
                <a:solidFill>
                  <a:srgbClr val="990000"/>
                </a:solidFill>
              </a:rPr>
              <a:t/>
            </a:r>
            <a:br>
              <a:rPr lang="ru-RU" sz="2400" dirty="0">
                <a:solidFill>
                  <a:srgbClr val="990000"/>
                </a:solidFill>
              </a:rPr>
            </a:b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893" y="1556792"/>
            <a:ext cx="8229600" cy="50958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Приказ 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Министерства образования Нижегородской области от 21.02.14 № 116 «О создании координационной группы по введению ФГОС дошкольного образования»;</a:t>
            </a:r>
          </a:p>
          <a:p>
            <a:pPr marL="0" indent="0" algn="just" eaLnBrk="1" hangingPunct="1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Приказ МО НО от 27.02.14 № 488 «Об утверждении плана-графика действий по обеспечению введения федерального государственного стандарта дошкольного образования в Нижегородской области»</a:t>
            </a:r>
          </a:p>
          <a:p>
            <a:pPr marL="0" indent="0" algn="just" eaLnBrk="1" hangingPunct="1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Областная целевая программа развития конкуренции на территории Нижегородской области на 2010-2018гг.</a:t>
            </a:r>
          </a:p>
          <a:p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77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7391400" cy="56356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Перспективные задачи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0" y="1484313"/>
            <a:ext cx="8913813" cy="469423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проектирование  и реализация новых образовательных программ: «Содержание и организация деятельности ДОО по дополнительным общеобразовательным программам дошкольного образования», «Реализация инклюзивного образования в деятельности ДОО в контексте требований ФГОС» и др.;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ru-RU" sz="2000" b="1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к</a:t>
            </a:r>
            <a:r>
              <a:rPr lang="ru-RU" sz="20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онсалдинговая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поддержка новых детских садов, введенных в эксплуатацию в рамках МРСДО;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внедрение программ и модулей по вопросам командообразования в ДОО в условиях реализации ФГОС ДО.</a:t>
            </a:r>
          </a:p>
          <a:p>
            <a:endParaRPr lang="ru-RU" sz="2000" b="1" dirty="0" smtClean="0">
              <a:latin typeface="+mj-lt"/>
            </a:endParaRPr>
          </a:p>
          <a:p>
            <a:endParaRPr lang="ru-RU" sz="2000" b="1" dirty="0" smtClean="0">
              <a:latin typeface="+mj-lt"/>
            </a:endParaRPr>
          </a:p>
        </p:txBody>
      </p:sp>
      <p:sp>
        <p:nvSpPr>
          <p:cNvPr id="329732" name="TextBox 7"/>
          <p:cNvSpPr txBox="1">
            <a:spLocks noChangeArrowheads="1"/>
          </p:cNvSpPr>
          <p:nvPr/>
        </p:nvSpPr>
        <p:spPr bwMode="auto">
          <a:xfrm>
            <a:off x="1331640" y="1022648"/>
            <a:ext cx="604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15834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Перспективные задачи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229600" cy="4694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	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	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Подготовка и проведение межрегиональной научно-практической конференции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«Профессионально-личностное развитие руководителя ДОО в условиях дополнительного профессионального образования»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(Ноябрь 2016г.)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extBox 1"/>
          <p:cNvSpPr txBox="1">
            <a:spLocks noChangeArrowheads="1"/>
          </p:cNvSpPr>
          <p:nvPr/>
        </p:nvSpPr>
        <p:spPr bwMode="auto">
          <a:xfrm>
            <a:off x="2124075" y="3284538"/>
            <a:ext cx="64087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Контактная информация:</a:t>
            </a:r>
          </a:p>
          <a:p>
            <a:endParaRPr lang="ru-RU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Кафедра управления дошкольным образованием</a:t>
            </a:r>
          </a:p>
          <a:p>
            <a:endParaRPr lang="ru-RU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Заведующий кафедрой</a:t>
            </a:r>
          </a:p>
          <a:p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кандидат педагогических наук, доцент</a:t>
            </a:r>
          </a:p>
          <a:p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Белоусова Римма Юрьевна</a:t>
            </a:r>
          </a:p>
          <a:p>
            <a:endParaRPr lang="ru-RU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603122,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</a:rPr>
              <a:t>г.Нижний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 Новгород,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</a:rPr>
              <a:t>ул.Ванеева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, 203</a:t>
            </a:r>
          </a:p>
          <a:p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т. (831) 468-57-65</a:t>
            </a:r>
          </a:p>
          <a:p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kudoniro@yandex.ru</a:t>
            </a:r>
          </a:p>
          <a:p>
            <a:endParaRPr lang="ru-RU" dirty="0"/>
          </a:p>
        </p:txBody>
      </p:sp>
      <p:sp>
        <p:nvSpPr>
          <p:cNvPr id="278530" name="TextBox 3"/>
          <p:cNvSpPr txBox="1">
            <a:spLocks noChangeArrowheads="1"/>
          </p:cNvSpPr>
          <p:nvPr/>
        </p:nvSpPr>
        <p:spPr bwMode="auto">
          <a:xfrm>
            <a:off x="2735263" y="0"/>
            <a:ext cx="640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>
                <a:solidFill>
                  <a:srgbClr val="6EE9FA"/>
                </a:solidFill>
                <a:latin typeface="Calibri" pitchFamily="34" charset="0"/>
                <a:cs typeface="Times New Roman" pitchFamily="18" charset="0"/>
              </a:rPr>
              <a:t>Государственное бюджетное образовательное учреждение</a:t>
            </a:r>
          </a:p>
          <a:p>
            <a:pPr algn="ctr" eaLnBrk="0" hangingPunct="0"/>
            <a:r>
              <a:rPr lang="ru-RU" sz="2000">
                <a:solidFill>
                  <a:srgbClr val="6EE9FA"/>
                </a:solidFill>
                <a:latin typeface="Calibri" pitchFamily="34" charset="0"/>
                <a:cs typeface="Times New Roman" pitchFamily="18" charset="0"/>
              </a:rPr>
              <a:t>дополнительного профессионального образования</a:t>
            </a:r>
          </a:p>
          <a:p>
            <a:pPr algn="ctr" eaLnBrk="0" hangingPunct="0"/>
            <a:r>
              <a:rPr lang="ru-RU" sz="2000">
                <a:solidFill>
                  <a:srgbClr val="6EE9FA"/>
                </a:solidFill>
                <a:cs typeface="Times New Roman" pitchFamily="18" charset="0"/>
              </a:rPr>
              <a:t>«</a:t>
            </a:r>
            <a:r>
              <a:rPr lang="ru-RU" sz="2000">
                <a:solidFill>
                  <a:srgbClr val="6EE9FA"/>
                </a:solidFill>
                <a:latin typeface="Calibri" pitchFamily="34" charset="0"/>
                <a:cs typeface="Times New Roman" pitchFamily="18" charset="0"/>
              </a:rPr>
              <a:t>Нижегородский институт развития образования</a:t>
            </a:r>
            <a:r>
              <a:rPr lang="ru-RU" sz="2000">
                <a:solidFill>
                  <a:srgbClr val="6EE9FA"/>
                </a:solidFill>
                <a:cs typeface="Times New Roman" pitchFamily="18" charset="0"/>
              </a:rPr>
              <a:t>»</a:t>
            </a:r>
            <a:endParaRPr lang="ru-RU" sz="2000">
              <a:solidFill>
                <a:srgbClr val="6EE9FA"/>
              </a:solidFill>
              <a:latin typeface="Calibri" pitchFamily="34" charset="0"/>
            </a:endParaRPr>
          </a:p>
        </p:txBody>
      </p:sp>
      <p:pic>
        <p:nvPicPr>
          <p:cNvPr id="278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1860550"/>
            <a:ext cx="13065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208963" cy="563562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Задачи руководителя ДОО по введению ФГОС дошкольного образования</a:t>
            </a:r>
          </a:p>
        </p:txBody>
      </p:sp>
      <p:sp>
        <p:nvSpPr>
          <p:cNvPr id="257026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58054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Нормативное обеспечение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введения ФГОС ДО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разработать и утвердить план действий по введению ФГОС ДО в образовательной организации;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разработать локальную нормативно-правовую документацию в соответствии с законодательством, Порядком организации и осуществления образовательной деятельности, ФГОС ДО;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разработать и утвердить локальные акты, регламентирующие осуществление образовательной деятельности за счет средств физических и (или) юридических лиц по договорам об оказании платных образовательных услуг;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разработать и утвердить образовательную программу ДОО;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определить перечень учебных изданий, используемых при реализации ОП ДО.</a:t>
            </a:r>
          </a:p>
          <a:p>
            <a:pPr marL="0" indent="0" eaLnBrk="1" hangingPunct="1"/>
            <a:endParaRPr lang="ru-RU" sz="2000" b="1" dirty="0" smtClean="0">
              <a:latin typeface="+mj-lt"/>
            </a:endParaRPr>
          </a:p>
          <a:p>
            <a:pPr marL="0" indent="0" eaLnBrk="1" hangingPunct="1">
              <a:buFont typeface="Wingdings" pitchFamily="2" charset="2"/>
              <a:buChar char="v"/>
            </a:pPr>
            <a:endParaRPr lang="ru-RU" sz="2000" b="1" dirty="0" smtClean="0">
              <a:latin typeface="+mj-lt"/>
            </a:endParaRPr>
          </a:p>
          <a:p>
            <a:pPr marL="0" indent="0" eaLnBrk="1" hangingPunct="1"/>
            <a:endParaRPr lang="ru-RU" sz="2000" b="1" dirty="0" smtClean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89" y="188640"/>
            <a:ext cx="7391400" cy="563563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Задачи руководителя ДОО по введению ФГОС дошкольного образования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28725"/>
            <a:ext cx="8507288" cy="56292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Финансово-экономическое обеспечение введения ФГОС ДО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разработать (внести изменения) локальные акты, регламентирующие установление заработной платы работников ДОО, в  том числе стимулирующих надбавок и доплат, порядка и размеров премирования;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заключить дополнительные соглашения к трудовому договору с педагогическими работниками;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установить за счет средств, полученных от приносящей доход деятельности, различные виды материальной поддержки участников образовательных отношений.</a:t>
            </a:r>
          </a:p>
          <a:p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1188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42" y="116632"/>
            <a:ext cx="7391400" cy="563563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Задачи руководителя ДОО по введению ФГОС дошкольного образования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74" y="908720"/>
            <a:ext cx="9110025" cy="594928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Организационное обеспечение введения </a:t>
            </a:r>
            <a:endParaRPr lang="ru-RU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 eaLnBrk="1" hangingPunct="1">
              <a:buNone/>
            </a:pP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ФГОС 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обеспечить координацию 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деятельности участников образовательных отношений всех структур образовательной организации; 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мотивировать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коллегиальные органы управления на активное участие в процедурах по введению ФГОС ДО</a:t>
            </a: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; 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обеспечить участие 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педагогических работников в муниципальных методических объединениях и квалификационных курсах по введению ФГОС ДО;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создать систему методической работы</a:t>
            </a:r>
            <a:r>
              <a:rPr lang="ru-RU" sz="1800" b="1" dirty="0">
                <a:latin typeface="+mj-lt"/>
              </a:rPr>
              <a:t>, 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обеспечивающей сопровождение введения ФГОС ДО;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организовать мониторинг 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удовлетворенности родителей (законных представителей) воспитанников качеством предоставляемых образовательных услуг;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разработать и реализовать модели взаимодействия 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ДОО с социальными партнерами;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сформировать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в образовательной организации внутреннюю 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систему оценки качества </a:t>
            </a: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образовательной деятельности ДОО.</a:t>
            </a: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252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496300" cy="5311775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Профессиональная готовность руководителя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– объект, обладающий качествами сложной развивающейся системы в условиях изменений, связанных с требованиями ФГОС ДО в дошкольной образовательной организации (ДОО).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b="1" dirty="0" smtClean="0">
              <a:solidFill>
                <a:srgbClr val="990000"/>
              </a:solidFill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Компоненты готовности руководителя к введению ФГОС ДО: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Мотивационный.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Информационный.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Операционально-технологический.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b="1" dirty="0" smtClean="0">
              <a:latin typeface="+mj-lt"/>
            </a:endParaRPr>
          </a:p>
        </p:txBody>
      </p:sp>
      <p:sp>
        <p:nvSpPr>
          <p:cNvPr id="259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04448" cy="1125538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Исследование проблемы готовности руководителя ДОО к введению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990000"/>
                </a:solidFill>
              </a:rPr>
              <a:t>ФГОС ДО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484784"/>
            <a:ext cx="3744416" cy="5256584"/>
          </a:xfrm>
          <a:prstGeom prst="roundRect">
            <a:avLst/>
          </a:prstGeom>
          <a:solidFill>
            <a:srgbClr val="CFF8FD"/>
          </a:solidFill>
          <a:ln cmpd="sng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Показатели:</a:t>
            </a: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руководителем ситуации изменений в ДОО в условиях введения ФГОС ДО;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взятых обязательств по созданию условий введения ФГОС ДО в ДОО;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 коллективе ДОО благоприятного мотивационного климата;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на достижение профессионализма в управлении ДОО.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4355976" y="3068960"/>
            <a:ext cx="1549400" cy="802640"/>
          </a:xfrm>
          <a:prstGeom prst="striped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</a:t>
            </a: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9392" y="2479880"/>
            <a:ext cx="2880320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Оптимальный </a:t>
            </a:r>
            <a:endParaRPr lang="ru-RU" sz="24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Достаточный </a:t>
            </a:r>
            <a:endParaRPr lang="ru-RU" sz="24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Критический </a:t>
            </a:r>
            <a:endParaRPr lang="ru-RU" sz="24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Недопустимый </a:t>
            </a:r>
            <a:endParaRPr lang="ru-RU" sz="24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2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Компоненты готовности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руководителя </a:t>
            </a:r>
          </a:p>
          <a:p>
            <a:pPr algn="ctr"/>
            <a:r>
              <a:rPr lang="ru-RU" sz="2400" u="sng" dirty="0" smtClean="0">
                <a:solidFill>
                  <a:srgbClr val="990000"/>
                </a:solidFill>
              </a:rPr>
              <a:t>Мотивационный </a:t>
            </a:r>
            <a:r>
              <a:rPr lang="ru-RU" sz="2400" u="sng" dirty="0">
                <a:solidFill>
                  <a:srgbClr val="990000"/>
                </a:solidFill>
              </a:rPr>
              <a:t>компонент</a:t>
            </a:r>
          </a:p>
          <a:p>
            <a:pPr algn="ctr"/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8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484784"/>
            <a:ext cx="3744416" cy="5256584"/>
          </a:xfrm>
          <a:prstGeom prst="roundRect">
            <a:avLst/>
          </a:prstGeom>
          <a:solidFill>
            <a:srgbClr val="CFF8FD"/>
          </a:solidFill>
          <a:ln cmpd="sng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 eaLnBrk="1" hangingPunct="1">
              <a:buClr>
                <a:srgbClr val="0C3FC7"/>
              </a:buClr>
            </a:pPr>
            <a:r>
              <a:rPr lang="ru-RU" sz="2400" i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marL="342900" lvl="2" indent="-342900" eaLnBrk="1" hangingPunct="1">
              <a:buClr>
                <a:srgbClr val="0C3FC7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руководителя принимать управленческие решения в условиях введения ФГОС ДО;</a:t>
            </a:r>
          </a:p>
          <a:p>
            <a:pPr marL="342900" lvl="2" indent="-342900" eaLnBrk="1" hangingPunct="1">
              <a:buClr>
                <a:srgbClr val="0C3FC7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деятельности участников образовательных отношений ДОО по введению ФГОС ДО; </a:t>
            </a:r>
          </a:p>
          <a:p>
            <a:pPr marL="342900" lvl="2" indent="-342900" eaLnBrk="1" hangingPunct="1">
              <a:buClr>
                <a:srgbClr val="0C3FC7"/>
              </a:buClr>
              <a:buFont typeface="Wingdings" pitchFamily="2" charset="2"/>
              <a:buChar char="ü"/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мониторинга и контроля введения ФГОС ДО в ДОО;</a:t>
            </a:r>
          </a:p>
          <a:p>
            <a:pPr marL="342900" lvl="2" indent="-342900" eaLnBrk="1" hangingPunct="1">
              <a:buClr>
                <a:srgbClr val="0C3FC7"/>
              </a:buClr>
              <a:buFont typeface="Wingdings" pitchFamily="2" charset="2"/>
              <a:buChar char="ü"/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технологиями (способами) обеспечения конкурентоспособности ДОО. 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4355976" y="3068960"/>
            <a:ext cx="1549400" cy="802640"/>
          </a:xfrm>
          <a:prstGeom prst="striped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</a:t>
            </a: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9392" y="2479880"/>
            <a:ext cx="2880320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Оптимальный </a:t>
            </a:r>
            <a:endParaRPr lang="ru-RU" sz="24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Достаточный </a:t>
            </a:r>
            <a:endParaRPr lang="ru-RU" sz="24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Критический </a:t>
            </a:r>
            <a:endParaRPr lang="ru-RU" sz="24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i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Недопустимый </a:t>
            </a:r>
            <a:endParaRPr lang="ru-RU" sz="24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2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Компоненты готовности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руководителя </a:t>
            </a:r>
          </a:p>
          <a:p>
            <a:pPr algn="ctr"/>
            <a:r>
              <a:rPr lang="ru-RU" sz="2400" u="sng" dirty="0" smtClean="0">
                <a:solidFill>
                  <a:srgbClr val="990000"/>
                </a:solidFill>
              </a:rPr>
              <a:t>Информационный </a:t>
            </a:r>
            <a:r>
              <a:rPr lang="ru-RU" sz="2400" u="sng" dirty="0">
                <a:solidFill>
                  <a:srgbClr val="990000"/>
                </a:solidFill>
              </a:rPr>
              <a:t>компонент</a:t>
            </a:r>
          </a:p>
          <a:p>
            <a:pPr algn="ctr"/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59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</p:tagLst>
</file>

<file path=ppt/theme/theme1.xml><?xml version="1.0" encoding="utf-8"?>
<a:theme xmlns:a="http://schemas.openxmlformats.org/drawingml/2006/main" name="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2828</TotalTime>
  <Words>2019</Words>
  <Application>Microsoft Office PowerPoint</Application>
  <PresentationFormat>Экран (4:3)</PresentationFormat>
  <Paragraphs>284</Paragraphs>
  <Slides>32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Aharoni</vt:lpstr>
      <vt:lpstr>Arial</vt:lpstr>
      <vt:lpstr>Calibri</vt:lpstr>
      <vt:lpstr>Times New Roman</vt:lpstr>
      <vt:lpstr>Verdana</vt:lpstr>
      <vt:lpstr>Wingdings</vt:lpstr>
      <vt:lpstr>cdb2004100l</vt:lpstr>
      <vt:lpstr>Image</vt:lpstr>
      <vt:lpstr>Диаграмма Microsoft Excel</vt:lpstr>
      <vt:lpstr>Деятельность кафедры управления дошкольным образованием по сопровождению введения ФГОС ДО в ДОО Нижегородской области</vt:lpstr>
      <vt:lpstr>Законодательная и нормативно-правовая база  Федеральный уровень</vt:lpstr>
      <vt:lpstr> Законодательная и нормативно-правовая база  Региональный уровень </vt:lpstr>
      <vt:lpstr>Задачи руководителя ДОО по введению ФГОС дошкольного образования</vt:lpstr>
      <vt:lpstr>Задачи руководителя ДОО по введению ФГОС дошкольного образования</vt:lpstr>
      <vt:lpstr>Задачи руководителя ДОО по введению ФГОС дошкольного образования</vt:lpstr>
      <vt:lpstr>Исследование проблемы готовности руководителя ДОО к введению  ФГОС ДО</vt:lpstr>
      <vt:lpstr>Презентация PowerPoint</vt:lpstr>
      <vt:lpstr>Презентация PowerPoint</vt:lpstr>
      <vt:lpstr>Презентация PowerPoint</vt:lpstr>
      <vt:lpstr>Результаты исследования</vt:lpstr>
      <vt:lpstr>Проблемы управления ДОО в контексте ФГОС</vt:lpstr>
      <vt:lpstr>Проблемы управления ДОО в контексте ФГОС</vt:lpstr>
      <vt:lpstr>Презентация PowerPoint</vt:lpstr>
      <vt:lpstr>Презентация PowerPoint</vt:lpstr>
      <vt:lpstr>Задачи кафедры по реализации стратегии в процессе научно-исследовательской деятельности</vt:lpstr>
      <vt:lpstr>Задачи кафедры по реализации стратегии  в процессе образовательной деятельности</vt:lpstr>
      <vt:lpstr>Результаты деятельности кафедры по реализации стратегии</vt:lpstr>
      <vt:lpstr>Результаты деятельности кафедры по реализации стратегии</vt:lpstr>
      <vt:lpstr>Результаты деятельности кафедры по реализации стратегии</vt:lpstr>
      <vt:lpstr>Результаты деятельности кафедры по реализации стратегии</vt:lpstr>
      <vt:lpstr>Результаты деятельности кафедры по реализации стратегии</vt:lpstr>
      <vt:lpstr>Результаты деятельности кафедры по реализации стратегии</vt:lpstr>
      <vt:lpstr>Результаты деятельности кафедры по реализации стратегии</vt:lpstr>
      <vt:lpstr>Результаты деятельности кафедры по реализации стратегии</vt:lpstr>
      <vt:lpstr>Результаты деятельности кафедры по реализации стратегии</vt:lpstr>
      <vt:lpstr>Презентация PowerPoint</vt:lpstr>
      <vt:lpstr> Перспективные задачи  Научная и проектная деятельность</vt:lpstr>
      <vt:lpstr>Перспективные задачи</vt:lpstr>
      <vt:lpstr>Перспективные задачи</vt:lpstr>
      <vt:lpstr>Перспективные задачи</vt:lpstr>
      <vt:lpstr>Презентация PowerPoint</vt:lpstr>
    </vt:vector>
  </TitlesOfParts>
  <Company>niro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НИРО  ПО НАУЧНО-МЕТОДИЧЕСКОМУ СОПРОВОЖДЕНИЮ ОУ НиСПО  в условиях  модернизации системы профессионального образования</dc:title>
  <dc:creator>ekalin</dc:creator>
  <cp:lastModifiedBy>Илья Борисович Халтурин</cp:lastModifiedBy>
  <cp:revision>376</cp:revision>
  <cp:lastPrinted>2014-03-21T10:29:52Z</cp:lastPrinted>
  <dcterms:created xsi:type="dcterms:W3CDTF">2012-12-13T21:30:39Z</dcterms:created>
  <dcterms:modified xsi:type="dcterms:W3CDTF">2015-12-22T11:13:27Z</dcterms:modified>
</cp:coreProperties>
</file>